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1pPr>
    <a:lvl2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2pPr>
    <a:lvl3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3pPr>
    <a:lvl4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4pPr>
    <a:lvl5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5pPr>
    <a:lvl6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6pPr>
    <a:lvl7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7pPr>
    <a:lvl8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8pPr>
    <a:lvl9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
    <p:spTree>
      <p:nvGrpSpPr>
        <p:cNvPr id="1" name=""/>
        <p:cNvGrpSpPr/>
        <p:nvPr/>
      </p:nvGrpSpPr>
      <p:grpSpPr>
        <a:xfrm>
          <a:off x="0" y="0"/>
          <a:ext cx="0" cy="0"/>
          <a:chOff x="0" y="0"/>
          <a:chExt cx="0" cy="0"/>
        </a:xfrm>
      </p:grpSpPr>
      <p:sp>
        <p:nvSpPr>
          <p:cNvPr id="11" name="标题文本"/>
          <p:cNvSpPr txBox="1"/>
          <p:nvPr>
            <p:ph type="title"/>
          </p:nvPr>
        </p:nvSpPr>
        <p:spPr>
          <a:xfrm>
            <a:off x="2374900" y="2387600"/>
            <a:ext cx="19621500" cy="4876800"/>
          </a:xfrm>
          <a:prstGeom prst="rect">
            <a:avLst/>
          </a:prstGeom>
        </p:spPr>
        <p:txBody>
          <a:bodyPr anchor="b"/>
          <a:lstStyle>
            <a:lvl1pPr algn="ctr"/>
          </a:lstStyle>
          <a:p>
            <a:pPr/>
            <a:r>
              <a:t>标题文本</a:t>
            </a:r>
          </a:p>
        </p:txBody>
      </p:sp>
      <p:sp>
        <p:nvSpPr>
          <p:cNvPr id="12" name="正文级别 1…"/>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93" name="正文级别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正文级别 1</a:t>
            </a:r>
          </a:p>
          <a:p>
            <a:pPr lvl="1"/>
            <a:r>
              <a:t>正文级别 2</a:t>
            </a:r>
          </a:p>
          <a:p>
            <a:pPr lvl="2"/>
            <a:r>
              <a:t>正文级别 3</a:t>
            </a:r>
          </a:p>
          <a:p>
            <a:pPr lvl="3"/>
            <a:r>
              <a:t>正文级别 4</a:t>
            </a:r>
          </a:p>
          <a:p>
            <a:pPr lvl="4"/>
            <a:r>
              <a:t>正文级别 5</a:t>
            </a:r>
          </a:p>
        </p:txBody>
      </p:sp>
      <p:sp>
        <p:nvSpPr>
          <p:cNvPr id="9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101" name="橙色日落映衬下的吉萨金字塔"/>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102" name="吉萨金字塔的特写"/>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103" name="吉萨金字塔前的狮身人面像，背景是湛蓝的天空"/>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10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111" name="“在此键入引文。”"/>
          <p:cNvSpPr txBox="1"/>
          <p:nvPr>
            <p:ph type="body" sz="quarter" idx="21"/>
          </p:nvPr>
        </p:nvSpPr>
        <p:spPr>
          <a:xfrm>
            <a:off x="2374900" y="6002798"/>
            <a:ext cx="19621500" cy="1202404"/>
          </a:xfrm>
          <a:prstGeom prst="rect">
            <a:avLst/>
          </a:prstGeom>
        </p:spPr>
        <p:txBody>
          <a:bodyPr>
            <a:spAutoFit/>
          </a:bodyPr>
          <a:lstStyle>
            <a:lvl1pPr marL="0" indent="0" algn="ctr">
              <a:spcBef>
                <a:spcPts val="0"/>
              </a:spcBef>
              <a:buSzTx/>
              <a:buNone/>
            </a:lvl1pPr>
          </a:lstStyle>
          <a:p>
            <a:pPr/>
            <a:r>
              <a:t>“在此键入引文。”</a:t>
            </a:r>
          </a:p>
        </p:txBody>
      </p:sp>
      <p:sp>
        <p:nvSpPr>
          <p:cNvPr id="112" name="–苏子柔"/>
          <p:cNvSpPr txBox="1"/>
          <p:nvPr>
            <p:ph type="body" sz="quarter" idx="22"/>
          </p:nvPr>
        </p:nvSpPr>
        <p:spPr>
          <a:xfrm>
            <a:off x="2374900" y="8953500"/>
            <a:ext cx="19621500" cy="901637"/>
          </a:xfrm>
          <a:prstGeom prst="rect">
            <a:avLst/>
          </a:prstGeom>
        </p:spPr>
        <p:txBody>
          <a:bodyPr anchor="t">
            <a:spAutoFit/>
          </a:bodyPr>
          <a:lstStyle>
            <a:lvl1pPr marL="0" indent="0" algn="ctr">
              <a:spcBef>
                <a:spcPts val="0"/>
              </a:spcBef>
              <a:buSzTx/>
              <a:buNone/>
              <a:defRPr sz="3800"/>
            </a:lvl1pPr>
          </a:lstStyle>
          <a:p>
            <a:pPr/>
            <a:r>
              <a:t>–苏子柔</a:t>
            </a:r>
          </a:p>
        </p:txBody>
      </p:sp>
      <p:sp>
        <p:nvSpPr>
          <p:cNvPr id="1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20" name="橙色日落映衬下的吉萨金字塔"/>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2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2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橙色日落映衬下的吉萨金字塔"/>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标题文本"/>
          <p:cNvSpPr txBox="1"/>
          <p:nvPr>
            <p:ph type="title"/>
          </p:nvPr>
        </p:nvSpPr>
        <p:spPr>
          <a:xfrm>
            <a:off x="2374900" y="9080500"/>
            <a:ext cx="19621500" cy="1905000"/>
          </a:xfrm>
          <a:prstGeom prst="rect">
            <a:avLst/>
          </a:prstGeom>
        </p:spPr>
        <p:txBody>
          <a:bodyPr anchor="b"/>
          <a:lstStyle>
            <a:lvl1pPr algn="ctr"/>
          </a:lstStyle>
          <a:p>
            <a:pPr/>
            <a:r>
              <a:t>标题文本</a:t>
            </a:r>
          </a:p>
        </p:txBody>
      </p:sp>
      <p:sp>
        <p:nvSpPr>
          <p:cNvPr id="22" name="正文级别 1…"/>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2374900" y="5143500"/>
            <a:ext cx="19621500" cy="3429000"/>
          </a:xfrm>
          <a:prstGeom prst="rect">
            <a:avLst/>
          </a:prstGeom>
        </p:spPr>
        <p:txBody>
          <a:bodyPr/>
          <a:lstStyle>
            <a:lvl1pPr algn="ct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橙色日落映衬下的吉萨金字塔"/>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标题文本"/>
          <p:cNvSpPr txBox="1"/>
          <p:nvPr>
            <p:ph type="title"/>
          </p:nvPr>
        </p:nvSpPr>
        <p:spPr>
          <a:xfrm>
            <a:off x="1816100" y="1943100"/>
            <a:ext cx="10502900" cy="5626100"/>
          </a:xfrm>
          <a:prstGeom prst="rect">
            <a:avLst/>
          </a:prstGeom>
        </p:spPr>
        <p:txBody>
          <a:bodyPr anchor="b"/>
          <a:lstStyle>
            <a:lvl1pPr algn="ctr">
              <a:defRPr sz="9400"/>
            </a:lvl1pPr>
          </a:lstStyle>
          <a:p>
            <a:pPr/>
            <a:r>
              <a:t>标题文本</a:t>
            </a:r>
          </a:p>
        </p:txBody>
      </p:sp>
      <p:sp>
        <p:nvSpPr>
          <p:cNvPr id="40" name="正文级别 1…"/>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xfrm>
            <a:off x="2374900" y="889000"/>
            <a:ext cx="19621500" cy="2959100"/>
          </a:xfrm>
          <a:prstGeom prst="rect">
            <a:avLst/>
          </a:prstGeom>
        </p:spPr>
        <p:txBody>
          <a:bodyPr/>
          <a:lstStyle>
            <a:lvl1pPr algn="ct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xfrm>
            <a:off x="2374900" y="889000"/>
            <a:ext cx="19621500" cy="2959100"/>
          </a:xfrm>
          <a:prstGeom prst="rect">
            <a:avLst/>
          </a:prstGeom>
        </p:spPr>
        <p:txBody>
          <a:bodyPr/>
          <a:lstStyle>
            <a:lvl1pPr algn="ctr"/>
          </a:lstStyle>
          <a:p>
            <a:pPr/>
            <a:r>
              <a:t>标题文本</a:t>
            </a:r>
          </a:p>
        </p:txBody>
      </p:sp>
      <p:sp>
        <p:nvSpPr>
          <p:cNvPr id="57" name="正文级别 1…"/>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橙色日落映衬下的吉萨金字塔"/>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标题文本"/>
          <p:cNvSpPr txBox="1"/>
          <p:nvPr>
            <p:ph type="title"/>
          </p:nvPr>
        </p:nvSpPr>
        <p:spPr>
          <a:xfrm>
            <a:off x="2374900" y="889000"/>
            <a:ext cx="19621500" cy="2959100"/>
          </a:xfrm>
          <a:prstGeom prst="rect">
            <a:avLst/>
          </a:prstGeom>
        </p:spPr>
        <p:txBody>
          <a:bodyPr/>
          <a:lstStyle>
            <a:lvl1pPr algn="ctr"/>
          </a:lstStyle>
          <a:p>
            <a:pPr/>
            <a:r>
              <a:t>标题文本</a:t>
            </a:r>
          </a:p>
        </p:txBody>
      </p:sp>
      <p:sp>
        <p:nvSpPr>
          <p:cNvPr id="67" name="正文级别 1…"/>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实时视频（小）">
    <p:spTree>
      <p:nvGrpSpPr>
        <p:cNvPr id="1" name=""/>
        <p:cNvGrpSpPr/>
        <p:nvPr/>
      </p:nvGrpSpPr>
      <p:grpSpPr>
        <a:xfrm>
          <a:off x="0" y="0"/>
          <a:ext cx="0" cy="0"/>
          <a:chOff x="0" y="0"/>
          <a:chExt cx="0" cy="0"/>
        </a:xfrm>
      </p:grpSpPr>
      <p:sp>
        <p:nvSpPr>
          <p:cNvPr id="75" name="标题文本"/>
          <p:cNvSpPr txBox="1"/>
          <p:nvPr>
            <p:ph type="title"/>
          </p:nvPr>
        </p:nvSpPr>
        <p:spPr>
          <a:xfrm>
            <a:off x="2374900" y="889000"/>
            <a:ext cx="19621500" cy="2959100"/>
          </a:xfrm>
          <a:prstGeom prst="rect">
            <a:avLst/>
          </a:prstGeom>
        </p:spPr>
        <p:txBody>
          <a:bodyPr/>
          <a:lstStyle>
            <a:lvl1pPr algn="ctr"/>
          </a:lstStyle>
          <a:p>
            <a:pPr/>
            <a:r>
              <a:t>标题文本</a:t>
            </a:r>
          </a:p>
        </p:txBody>
      </p:sp>
      <p:sp>
        <p:nvSpPr>
          <p:cNvPr id="76" name="正文级别 1…"/>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正文级别 1</a:t>
            </a:r>
          </a:p>
          <a:p>
            <a:pPr lvl="1"/>
            <a:r>
              <a:t>正文级别 2</a:t>
            </a:r>
          </a:p>
          <a:p>
            <a:pPr lvl="2"/>
            <a:r>
              <a:t>正文级别 3</a:t>
            </a:r>
          </a:p>
          <a:p>
            <a:pPr lvl="3"/>
            <a:r>
              <a:t>正文级别 4</a:t>
            </a:r>
          </a:p>
          <a:p>
            <a:pPr lvl="4"/>
            <a:r>
              <a:t>正文级别 5</a:t>
            </a:r>
          </a:p>
        </p:txBody>
      </p:sp>
      <p:sp>
        <p:nvSpPr>
          <p:cNvPr id="7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实时视频（大）">
    <p:spTree>
      <p:nvGrpSpPr>
        <p:cNvPr id="1" name=""/>
        <p:cNvGrpSpPr/>
        <p:nvPr/>
      </p:nvGrpSpPr>
      <p:grpSpPr>
        <a:xfrm>
          <a:off x="0" y="0"/>
          <a:ext cx="0" cy="0"/>
          <a:chOff x="0" y="0"/>
          <a:chExt cx="0" cy="0"/>
        </a:xfrm>
      </p:grpSpPr>
      <p:sp>
        <p:nvSpPr>
          <p:cNvPr id="84" name="标题文本"/>
          <p:cNvSpPr txBox="1"/>
          <p:nvPr>
            <p:ph type="title"/>
          </p:nvPr>
        </p:nvSpPr>
        <p:spPr>
          <a:xfrm>
            <a:off x="2374900" y="889000"/>
            <a:ext cx="19621500" cy="2959100"/>
          </a:xfrm>
          <a:prstGeom prst="rect">
            <a:avLst/>
          </a:prstGeom>
        </p:spPr>
        <p:txBody>
          <a:bodyPr/>
          <a:lstStyle>
            <a:lvl1pPr algn="ctr"/>
          </a:lstStyle>
          <a:p>
            <a:pPr/>
            <a:r>
              <a:t>标题文本</a:t>
            </a:r>
          </a:p>
        </p:txBody>
      </p:sp>
      <p:sp>
        <p:nvSpPr>
          <p:cNvPr id="85" name="正文级别 1…"/>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正文级别 1</a:t>
            </a:r>
          </a:p>
          <a:p>
            <a:pPr lvl="1"/>
            <a:r>
              <a:t>正文级别 2</a:t>
            </a:r>
          </a:p>
          <a:p>
            <a:pPr lvl="2"/>
            <a:r>
              <a:t>正文级别 3</a:t>
            </a:r>
          </a:p>
          <a:p>
            <a:pPr lvl="3"/>
            <a:r>
              <a:t>正文级别 4</a:t>
            </a:r>
          </a:p>
          <a:p>
            <a:pPr lvl="4"/>
            <a:r>
              <a:t>正文级别 5</a:t>
            </a: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正文级别 1…"/>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正文级别 1</a:t>
            </a:r>
          </a:p>
          <a:p>
            <a:pPr lvl="1"/>
            <a:r>
              <a:t>正文级别 2</a:t>
            </a:r>
          </a:p>
          <a:p>
            <a:pPr lvl="2"/>
            <a:r>
              <a:t>正文级别 3</a:t>
            </a:r>
          </a:p>
          <a:p>
            <a:pPr lvl="3"/>
            <a:r>
              <a:t>正文级别 4</a:t>
            </a:r>
          </a:p>
          <a:p>
            <a:pPr lvl="4"/>
            <a:r>
              <a:t>正文级别 5</a:t>
            </a:r>
          </a:p>
        </p:txBody>
      </p:sp>
      <p:sp>
        <p:nvSpPr>
          <p:cNvPr id="3" name="标题文本"/>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4" name="幻灯片编号"/>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lgn="ctr">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以混合式教学实现科技“史-哲”融贯…"/>
          <p:cNvSpPr txBox="1"/>
          <p:nvPr>
            <p:ph type="ctrTitle"/>
          </p:nvPr>
        </p:nvSpPr>
        <p:spPr>
          <a:xfrm>
            <a:off x="2374900" y="2387600"/>
            <a:ext cx="19621500" cy="6123680"/>
          </a:xfrm>
          <a:prstGeom prst="rect">
            <a:avLst/>
          </a:prstGeom>
        </p:spPr>
        <p:txBody>
          <a:bodyPr/>
          <a:lstStyle/>
          <a:p>
            <a:pPr/>
            <a:r>
              <a:t>以混合式教学实现科技“史-哲”融贯</a:t>
            </a:r>
          </a:p>
          <a:p>
            <a:pPr>
              <a:defRPr sz="8000"/>
            </a:pPr>
            <a:r>
              <a:t>——以华中师范大学科学教育师范专业《科技史与科技哲学》课程为例</a:t>
            </a:r>
          </a:p>
        </p:txBody>
      </p:sp>
      <p:sp>
        <p:nvSpPr>
          <p:cNvPr id="138" name="万子谦…"/>
          <p:cNvSpPr txBox="1"/>
          <p:nvPr>
            <p:ph type="subTitle" sz="quarter" idx="1"/>
          </p:nvPr>
        </p:nvSpPr>
        <p:spPr>
          <a:xfrm>
            <a:off x="2381250" y="9621379"/>
            <a:ext cx="19621500" cy="2057401"/>
          </a:xfrm>
          <a:prstGeom prst="rect">
            <a:avLst/>
          </a:prstGeom>
        </p:spPr>
        <p:txBody>
          <a:bodyPr/>
          <a:lstStyle/>
          <a:p>
            <a:pPr defTabSz="561340">
              <a:defRPr sz="3400"/>
            </a:pPr>
            <a:r>
              <a:t>万子谦</a:t>
            </a:r>
          </a:p>
          <a:p>
            <a:pPr defTabSz="561340">
              <a:defRPr sz="3400"/>
            </a:pPr>
            <a:r>
              <a:t>华中师范大学人工智能教育学部</a:t>
            </a:r>
          </a:p>
          <a:p>
            <a:pPr defTabSz="561340">
              <a:defRPr sz="3400"/>
            </a:pPr>
            <a:r>
              <a:t>2024年8月2日</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7.教学内容设置"/>
          <p:cNvSpPr txBox="1"/>
          <p:nvPr>
            <p:ph type="title"/>
          </p:nvPr>
        </p:nvSpPr>
        <p:spPr>
          <a:prstGeom prst="rect">
            <a:avLst/>
          </a:prstGeom>
        </p:spPr>
        <p:txBody>
          <a:bodyPr/>
          <a:lstStyle/>
          <a:p>
            <a:pPr/>
            <a:r>
              <a:t>7.教学内容设置</a:t>
            </a:r>
          </a:p>
        </p:txBody>
      </p:sp>
      <p:sp>
        <p:nvSpPr>
          <p:cNvPr id="165" name="第四单元：量子力学的诞生-如何为量子力学构造解释？-科学解释…"/>
          <p:cNvSpPr txBox="1"/>
          <p:nvPr>
            <p:ph type="body" idx="1"/>
          </p:nvPr>
        </p:nvSpPr>
        <p:spPr>
          <a:prstGeom prst="rect">
            <a:avLst/>
          </a:prstGeom>
        </p:spPr>
        <p:txBody>
          <a:bodyPr/>
          <a:lstStyle/>
          <a:p>
            <a:pPr marL="647191" indent="-647191" defTabSz="808990">
              <a:spcBef>
                <a:spcPts val="4100"/>
              </a:spcBef>
              <a:buBlip>
                <a:blip r:embed="rId2"/>
              </a:buBlip>
              <a:defRPr sz="5096"/>
            </a:pPr>
            <a:r>
              <a:t>第四单元：量子力学的诞生-如何为量子力学构造解释？-科学解释</a:t>
            </a:r>
          </a:p>
          <a:p>
            <a:pPr marL="647191" indent="-647191" defTabSz="808990">
              <a:spcBef>
                <a:spcPts val="4100"/>
              </a:spcBef>
              <a:buBlip>
                <a:blip r:embed="rId2"/>
              </a:buBlip>
              <a:defRPr sz="5096"/>
            </a:pPr>
            <a:r>
              <a:t>第五单元：西方近代技术与工业革命-人类能掌控技术吗？-技术决定论</a:t>
            </a:r>
          </a:p>
          <a:p>
            <a:pPr marL="647191" indent="-647191" defTabSz="808990">
              <a:spcBef>
                <a:spcPts val="4100"/>
              </a:spcBef>
              <a:buBlip>
                <a:blip r:embed="rId2"/>
              </a:buBlip>
              <a:defRPr sz="5096"/>
            </a:pPr>
            <a:r>
              <a:t>第六单元：科学哲学概论</a:t>
            </a:r>
          </a:p>
          <a:p>
            <a:pPr marL="647191" indent="-647191" defTabSz="808990">
              <a:spcBef>
                <a:spcPts val="4100"/>
              </a:spcBef>
              <a:buBlip>
                <a:blip r:embed="rId2"/>
              </a:buBlip>
              <a:defRPr sz="5096"/>
            </a:pPr>
            <a:r>
              <a:t>第七单元：HPS与科学教育-如何在科学教育中融入HPS？-HPS在科学教育中的功能</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8.课程实践总结"/>
          <p:cNvSpPr txBox="1"/>
          <p:nvPr>
            <p:ph type="title"/>
          </p:nvPr>
        </p:nvSpPr>
        <p:spPr>
          <a:prstGeom prst="rect">
            <a:avLst/>
          </a:prstGeom>
        </p:spPr>
        <p:txBody>
          <a:bodyPr/>
          <a:lstStyle/>
          <a:p>
            <a:pPr/>
            <a:r>
              <a:t>8.课程实践总结</a:t>
            </a:r>
          </a:p>
        </p:txBody>
      </p:sp>
      <p:sp>
        <p:nvSpPr>
          <p:cNvPr id="168" name="不足之处：…"/>
          <p:cNvSpPr txBox="1"/>
          <p:nvPr>
            <p:ph type="body" idx="1"/>
          </p:nvPr>
        </p:nvSpPr>
        <p:spPr>
          <a:prstGeom prst="rect">
            <a:avLst/>
          </a:prstGeom>
        </p:spPr>
        <p:txBody>
          <a:bodyPr/>
          <a:lstStyle/>
          <a:p>
            <a:pPr>
              <a:buBlip>
                <a:blip r:embed="rId2"/>
              </a:buBlip>
            </a:pPr>
            <a:r>
              <a:t>不足之处：</a:t>
            </a:r>
          </a:p>
          <a:p>
            <a:pPr>
              <a:buBlip>
                <a:blip r:embed="rId2"/>
              </a:buBlip>
            </a:pPr>
            <a:r>
              <a:t>课下自主学习环节：学习资源不足，学生任务太重，小组协作形式化</a:t>
            </a:r>
          </a:p>
          <a:p>
            <a:pPr>
              <a:buBlip>
                <a:blip r:embed="rId2"/>
              </a:buBlip>
            </a:pPr>
            <a:r>
              <a:t>讲授环节：部分讲授内容太难，讲授课时紧张，每个阶段的提升和过渡仍有难度</a:t>
            </a:r>
          </a:p>
          <a:p>
            <a:pPr>
              <a:buBlip>
                <a:blip r:embed="rId2"/>
              </a:buBlip>
            </a:pPr>
            <a:r>
              <a:t>评价环节：教学目标未能得到充分评价</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8.课程实践总结"/>
          <p:cNvSpPr txBox="1"/>
          <p:nvPr>
            <p:ph type="title"/>
          </p:nvPr>
        </p:nvSpPr>
        <p:spPr>
          <a:prstGeom prst="rect">
            <a:avLst/>
          </a:prstGeom>
        </p:spPr>
        <p:txBody>
          <a:bodyPr/>
          <a:lstStyle/>
          <a:p>
            <a:pPr/>
            <a:r>
              <a:t>8.课程实践总结</a:t>
            </a:r>
          </a:p>
        </p:txBody>
      </p:sp>
      <p:sp>
        <p:nvSpPr>
          <p:cNvPr id="171" name="有价值的方面：…"/>
          <p:cNvSpPr txBox="1"/>
          <p:nvPr>
            <p:ph type="body" idx="1"/>
          </p:nvPr>
        </p:nvSpPr>
        <p:spPr>
          <a:prstGeom prst="rect">
            <a:avLst/>
          </a:prstGeom>
        </p:spPr>
        <p:txBody>
          <a:bodyPr/>
          <a:lstStyle/>
          <a:p>
            <a:pPr marL="607568" indent="-607568" defTabSz="759459">
              <a:spcBef>
                <a:spcPts val="3800"/>
              </a:spcBef>
              <a:buBlip>
                <a:blip r:embed="rId2"/>
              </a:buBlip>
              <a:defRPr sz="4784"/>
            </a:pPr>
            <a:r>
              <a:t>有价值的方面：</a:t>
            </a:r>
          </a:p>
          <a:p>
            <a:pPr marL="607568" indent="-607568" defTabSz="759459">
              <a:spcBef>
                <a:spcPts val="3800"/>
              </a:spcBef>
              <a:buBlip>
                <a:blip r:embed="rId2"/>
              </a:buBlip>
              <a:defRPr sz="4784"/>
            </a:pPr>
            <a:r>
              <a:t>讨论环节：确实提高了学生的论证能力和思维能力</a:t>
            </a:r>
          </a:p>
          <a:p>
            <a:pPr marL="607568" indent="-607568" defTabSz="759459">
              <a:spcBef>
                <a:spcPts val="3800"/>
              </a:spcBef>
              <a:buBlip>
                <a:blip r:embed="rId2"/>
              </a:buBlip>
              <a:defRPr sz="4784"/>
            </a:pPr>
            <a:r>
              <a:t>课程内容：能够比较有逻辑和整体性的完成，部分实现了科-技、史-哲的融贯</a:t>
            </a:r>
          </a:p>
          <a:p>
            <a:pPr marL="607568" indent="-607568" defTabSz="759459">
              <a:spcBef>
                <a:spcPts val="3800"/>
              </a:spcBef>
              <a:buBlip>
                <a:blip r:embed="rId2"/>
              </a:buBlip>
              <a:defRPr sz="4784"/>
            </a:pPr>
            <a:r>
              <a:t>学情把握：基于线上平台快速完成任务的发布和批阅，使得每次讲授都能够比较贴近学生的学情和学习需求</a:t>
            </a:r>
          </a:p>
          <a:p>
            <a:pPr marL="607568" indent="-607568" defTabSz="759459">
              <a:spcBef>
                <a:spcPts val="3800"/>
              </a:spcBef>
              <a:buBlip>
                <a:blip r:embed="rId2"/>
              </a:buBlip>
              <a:defRPr sz="4784"/>
            </a:pPr>
            <a:r>
              <a:t>课程对象：原则上可以面向零基础的学生实施</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9.问题与改进"/>
          <p:cNvSpPr txBox="1"/>
          <p:nvPr>
            <p:ph type="title"/>
          </p:nvPr>
        </p:nvSpPr>
        <p:spPr>
          <a:prstGeom prst="rect">
            <a:avLst/>
          </a:prstGeom>
        </p:spPr>
        <p:txBody>
          <a:bodyPr/>
          <a:lstStyle/>
          <a:p>
            <a:pPr/>
            <a:r>
              <a:t>9.问题与改进</a:t>
            </a:r>
          </a:p>
        </p:txBody>
      </p:sp>
      <p:sp>
        <p:nvSpPr>
          <p:cNvPr id="174" name="课程内容如何取舍和进一步组织？…"/>
          <p:cNvSpPr txBox="1"/>
          <p:nvPr>
            <p:ph type="body" idx="1"/>
          </p:nvPr>
        </p:nvSpPr>
        <p:spPr>
          <a:prstGeom prst="rect">
            <a:avLst/>
          </a:prstGeom>
        </p:spPr>
        <p:txBody>
          <a:bodyPr/>
          <a:lstStyle/>
          <a:p>
            <a:pPr>
              <a:buBlip>
                <a:blip r:embed="rId2"/>
              </a:buBlip>
            </a:pPr>
            <a:r>
              <a:t>课程内容如何取舍和进一步组织？</a:t>
            </a:r>
          </a:p>
          <a:p>
            <a:pPr>
              <a:buBlip>
                <a:blip r:embed="rId2"/>
              </a:buBlip>
            </a:pPr>
            <a:r>
              <a:t>如何在有限的课时中更生动的讲好科技史这个故事？</a:t>
            </a:r>
          </a:p>
          <a:p>
            <a:pPr>
              <a:buBlip>
                <a:blip r:embed="rId2"/>
              </a:buBlip>
            </a:pPr>
            <a:r>
              <a:t>如何更好的调动科学教育师范生的学习积极性，如何更好的服务于科学教育师范生的培养和发展？</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谢谢！"/>
          <p:cNvSpPr txBox="1"/>
          <p:nvPr>
            <p:ph type="title"/>
          </p:nvPr>
        </p:nvSpPr>
        <p:spPr>
          <a:prstGeom prst="rect">
            <a:avLst/>
          </a:prstGeom>
        </p:spPr>
        <p:txBody>
          <a:bodyPr/>
          <a:lstStyle/>
          <a:p>
            <a:pPr/>
            <a:r>
              <a:t>谢谢！</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0.情况介绍"/>
          <p:cNvSpPr txBox="1"/>
          <p:nvPr>
            <p:ph type="title"/>
          </p:nvPr>
        </p:nvSpPr>
        <p:spPr>
          <a:prstGeom prst="rect">
            <a:avLst/>
          </a:prstGeom>
        </p:spPr>
        <p:txBody>
          <a:bodyPr/>
          <a:lstStyle/>
          <a:p>
            <a:pPr/>
            <a:r>
              <a:t>0.情况介绍</a:t>
            </a:r>
          </a:p>
        </p:txBody>
      </p:sp>
      <p:sp>
        <p:nvSpPr>
          <p:cNvPr id="141" name="个人背景与承担课程…"/>
          <p:cNvSpPr txBox="1"/>
          <p:nvPr>
            <p:ph type="body" idx="1"/>
          </p:nvPr>
        </p:nvSpPr>
        <p:spPr>
          <a:prstGeom prst="rect">
            <a:avLst/>
          </a:prstGeom>
        </p:spPr>
        <p:txBody>
          <a:bodyPr/>
          <a:lstStyle/>
          <a:p>
            <a:pPr>
              <a:buBlip>
                <a:blip r:embed="rId2"/>
              </a:buBlip>
            </a:pPr>
            <a:r>
              <a:t>个人背景与承担课程</a:t>
            </a:r>
          </a:p>
          <a:p>
            <a:pPr>
              <a:buBlip>
                <a:blip r:embed="rId2"/>
              </a:buBlip>
            </a:pPr>
            <a:r>
              <a:t>华中师范大学科学教育专业：2016年开设-2023年改为公费师范-约30人/年；学术型硕士，约10人/年</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1.课程背景"/>
          <p:cNvSpPr txBox="1"/>
          <p:nvPr>
            <p:ph type="title"/>
          </p:nvPr>
        </p:nvSpPr>
        <p:spPr>
          <a:prstGeom prst="rect">
            <a:avLst/>
          </a:prstGeom>
        </p:spPr>
        <p:txBody>
          <a:bodyPr/>
          <a:lstStyle/>
          <a:p>
            <a:pPr/>
            <a:r>
              <a:t>1.课程背景</a:t>
            </a:r>
          </a:p>
        </p:txBody>
      </p:sp>
      <p:sp>
        <p:nvSpPr>
          <p:cNvPr id="144" name="课程定位：科学教育本科师范专业，专业主干课，32学时…"/>
          <p:cNvSpPr txBox="1"/>
          <p:nvPr>
            <p:ph type="body" idx="1"/>
          </p:nvPr>
        </p:nvSpPr>
        <p:spPr>
          <a:prstGeom prst="rect">
            <a:avLst/>
          </a:prstGeom>
        </p:spPr>
        <p:txBody>
          <a:bodyPr/>
          <a:lstStyle/>
          <a:p>
            <a:pPr>
              <a:buBlip>
                <a:blip r:embed="rId2"/>
              </a:buBlip>
            </a:pPr>
            <a:r>
              <a:t>课程定位：科学教育本科师范专业，专业主干课，32学时</a:t>
            </a:r>
          </a:p>
          <a:p>
            <a:pPr>
              <a:buBlip>
                <a:blip r:embed="rId2"/>
              </a:buBlip>
            </a:pPr>
            <a:r>
              <a:t>学生情况：科学教育师范生，大一第一学期</a:t>
            </a:r>
          </a:p>
          <a:p>
            <a:pPr>
              <a:buBlip>
                <a:blip r:embed="rId2"/>
              </a:buBlip>
            </a:pPr>
            <a:r>
              <a:t>课程内容：科技史与科技哲学</a:t>
            </a:r>
          </a:p>
          <a:p>
            <a:pPr>
              <a:buBlip>
                <a:blip r:embed="rId2"/>
              </a:buBlip>
            </a:pPr>
            <a:r>
              <a:t>课程目标：科技史知识，科学-技术思维，科学认同，科技伦理</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2.课程难点"/>
          <p:cNvSpPr txBox="1"/>
          <p:nvPr>
            <p:ph type="title"/>
          </p:nvPr>
        </p:nvSpPr>
        <p:spPr>
          <a:prstGeom prst="rect">
            <a:avLst/>
          </a:prstGeom>
        </p:spPr>
        <p:txBody>
          <a:bodyPr/>
          <a:lstStyle/>
          <a:p>
            <a:pPr/>
            <a:r>
              <a:t>2.课程难点</a:t>
            </a:r>
          </a:p>
        </p:txBody>
      </p:sp>
      <p:sp>
        <p:nvSpPr>
          <p:cNvPr id="147" name="课程目标：科教师范本科唯一的HPS相关课程，培养任务重，课程目标多、深、难…"/>
          <p:cNvSpPr txBox="1"/>
          <p:nvPr>
            <p:ph type="body" idx="1"/>
          </p:nvPr>
        </p:nvSpPr>
        <p:spPr>
          <a:prstGeom prst="rect">
            <a:avLst/>
          </a:prstGeom>
        </p:spPr>
        <p:txBody>
          <a:bodyPr/>
          <a:lstStyle/>
          <a:p>
            <a:pPr>
              <a:buBlip>
                <a:blip r:embed="rId2"/>
              </a:buBlip>
            </a:pPr>
            <a:r>
              <a:t>课程目标：科教师范本科唯一的HPS相关课程，培养任务重，课程目标多、深、难</a:t>
            </a:r>
          </a:p>
          <a:p>
            <a:pPr>
              <a:buBlip>
                <a:blip r:embed="rId2"/>
              </a:buBlip>
            </a:pPr>
            <a:r>
              <a:t>课程内容：科学-技术、历史-哲学共构成四个内容维度，缺少合适的教材，内容整体性难以保证</a:t>
            </a:r>
          </a:p>
          <a:p>
            <a:pPr>
              <a:buBlip>
                <a:blip r:embed="rId2"/>
              </a:buBlip>
            </a:pPr>
            <a:r>
              <a:t>学生学情：生源参差不齐，科技史基础欠缺，思维能力不足</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3.可能的思路"/>
          <p:cNvSpPr txBox="1"/>
          <p:nvPr>
            <p:ph type="title"/>
          </p:nvPr>
        </p:nvSpPr>
        <p:spPr>
          <a:prstGeom prst="rect">
            <a:avLst/>
          </a:prstGeom>
        </p:spPr>
        <p:txBody>
          <a:bodyPr/>
          <a:lstStyle/>
          <a:p>
            <a:pPr/>
            <a:r>
              <a:t>3.可能的思路</a:t>
            </a:r>
          </a:p>
        </p:txBody>
      </p:sp>
      <p:sp>
        <p:nvSpPr>
          <p:cNvPr id="150" name="内容、目标分别处理，能达成多少是多少：内容割裂，教学效果难以保证，难以培养学生的能力…"/>
          <p:cNvSpPr txBox="1"/>
          <p:nvPr>
            <p:ph type="body" idx="1"/>
          </p:nvPr>
        </p:nvSpPr>
        <p:spPr>
          <a:prstGeom prst="rect">
            <a:avLst/>
          </a:prstGeom>
        </p:spPr>
        <p:txBody>
          <a:bodyPr/>
          <a:lstStyle/>
          <a:p>
            <a:pPr>
              <a:buBlip>
                <a:blip r:embed="rId2"/>
              </a:buBlip>
            </a:pPr>
            <a:r>
              <a:t>内容、目标分别处理，能达成多少是多少：内容割裂，教学效果难以保证，难以培养学生的能力</a:t>
            </a:r>
          </a:p>
          <a:p>
            <a:pPr>
              <a:buBlip>
                <a:blip r:embed="rId2"/>
              </a:buBlip>
            </a:pPr>
            <a:r>
              <a:t>尝试整合课程内容和目标：学习难度大，课时不足</a:t>
            </a:r>
          </a:p>
          <a:p>
            <a:pPr>
              <a:buBlip>
                <a:blip r:embed="rId2"/>
              </a:buBlip>
            </a:pPr>
            <a:r>
              <a:t>整合方案：以“哲”带“史”or由“史”入“哲”？</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4.应对思路"/>
          <p:cNvSpPr txBox="1"/>
          <p:nvPr>
            <p:ph type="title"/>
          </p:nvPr>
        </p:nvSpPr>
        <p:spPr>
          <a:prstGeom prst="rect">
            <a:avLst/>
          </a:prstGeom>
        </p:spPr>
        <p:txBody>
          <a:bodyPr/>
          <a:lstStyle/>
          <a:p>
            <a:pPr/>
            <a:r>
              <a:t>4.应对思路</a:t>
            </a:r>
          </a:p>
        </p:txBody>
      </p:sp>
      <p:sp>
        <p:nvSpPr>
          <p:cNvPr id="153" name="由科技史出发逐层提升到科技哲学…"/>
          <p:cNvSpPr txBox="1"/>
          <p:nvPr>
            <p:ph type="body" idx="1"/>
          </p:nvPr>
        </p:nvSpPr>
        <p:spPr>
          <a:prstGeom prst="rect">
            <a:avLst/>
          </a:prstGeom>
        </p:spPr>
        <p:txBody>
          <a:bodyPr/>
          <a:lstStyle/>
          <a:p>
            <a:pPr>
              <a:buBlip>
                <a:blip r:embed="rId2"/>
              </a:buBlip>
            </a:pPr>
            <a:r>
              <a:t>由科技史出发逐层提升到科技哲学</a:t>
            </a:r>
          </a:p>
          <a:p>
            <a:pPr>
              <a:buBlip>
                <a:blip r:embed="rId2"/>
              </a:buBlip>
            </a:pPr>
            <a:r>
              <a:t>以智能平台支持的混合式教学拓展课程空间，解决学时不足的问题</a:t>
            </a:r>
          </a:p>
          <a:p>
            <a:pPr>
              <a:buBlip>
                <a:blip r:embed="rId2"/>
              </a:buBlip>
            </a:pPr>
            <a:r>
              <a:t>以小组学习、课堂讨论的方式突破课程难点</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5.课程总体设计"/>
          <p:cNvSpPr txBox="1"/>
          <p:nvPr>
            <p:ph type="title"/>
          </p:nvPr>
        </p:nvSpPr>
        <p:spPr>
          <a:prstGeom prst="rect">
            <a:avLst/>
          </a:prstGeom>
        </p:spPr>
        <p:txBody>
          <a:bodyPr/>
          <a:lstStyle/>
          <a:p>
            <a:pPr/>
            <a:r>
              <a:t>5.课程总体设计</a:t>
            </a:r>
          </a:p>
        </p:txBody>
      </p:sp>
      <p:sp>
        <p:nvSpPr>
          <p:cNvPr id="156" name="单元式课程活动：课前史料预习-课上史料分析-讨论话题引出-课后讨论准备-讨论课-讨论总结-提升到相应哲学理论…"/>
          <p:cNvSpPr txBox="1"/>
          <p:nvPr>
            <p:ph type="body" idx="1"/>
          </p:nvPr>
        </p:nvSpPr>
        <p:spPr>
          <a:prstGeom prst="rect">
            <a:avLst/>
          </a:prstGeom>
        </p:spPr>
        <p:txBody>
          <a:bodyPr/>
          <a:lstStyle/>
          <a:p>
            <a:pPr>
              <a:buBlip>
                <a:blip r:embed="rId2"/>
              </a:buBlip>
            </a:pPr>
            <a:r>
              <a:t>单元式课程活动：课前史料预习-课上史料分析-讨论话题引出-课后讨论准备-讨论课-讨论总结-提升到相应哲学理论</a:t>
            </a:r>
          </a:p>
          <a:p>
            <a:pPr>
              <a:buBlip>
                <a:blip r:embed="rId2"/>
              </a:buBlip>
            </a:pPr>
            <a:r>
              <a:t>史料-史料分析-史料反思-哲学理论：辩证法式的从现实到哲学的抽象方法</a:t>
            </a:r>
          </a:p>
          <a:p>
            <a:pPr>
              <a:buBlip>
                <a:blip r:embed="rId2"/>
              </a:buBlip>
            </a:pPr>
            <a:r>
              <a:t>也是库恩提倡的科学哲学的历史主义转向后科学哲学家的基本工作流程</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6.单元活动难点"/>
          <p:cNvSpPr txBox="1"/>
          <p:nvPr>
            <p:ph type="title"/>
          </p:nvPr>
        </p:nvSpPr>
        <p:spPr>
          <a:prstGeom prst="rect">
            <a:avLst/>
          </a:prstGeom>
        </p:spPr>
        <p:txBody>
          <a:bodyPr/>
          <a:lstStyle/>
          <a:p>
            <a:pPr/>
            <a:r>
              <a:t>6.单元活动难点</a:t>
            </a:r>
          </a:p>
        </p:txBody>
      </p:sp>
      <p:sp>
        <p:nvSpPr>
          <p:cNvPr id="159" name="课前史料预习的正常完成和充分掌握：智能平台的辅助和小组协作学习…"/>
          <p:cNvSpPr txBox="1"/>
          <p:nvPr>
            <p:ph type="body" idx="1"/>
          </p:nvPr>
        </p:nvSpPr>
        <p:spPr>
          <a:prstGeom prst="rect">
            <a:avLst/>
          </a:prstGeom>
        </p:spPr>
        <p:txBody>
          <a:bodyPr/>
          <a:lstStyle/>
          <a:p>
            <a:pPr>
              <a:buBlip>
                <a:blip r:embed="rId2"/>
              </a:buBlip>
            </a:pPr>
            <a:r>
              <a:t>课前史料预习的正常完成和充分掌握：智能平台的辅助和小组协作学习</a:t>
            </a:r>
          </a:p>
          <a:p>
            <a:pPr>
              <a:buBlip>
                <a:blip r:embed="rId2"/>
              </a:buBlip>
            </a:pPr>
            <a:r>
              <a:t>对史料展开反思和初步的抽象：小组讨论、协作和讨论课</a:t>
            </a:r>
          </a:p>
          <a:p>
            <a:pPr>
              <a:buBlip>
                <a:blip r:embed="rId2"/>
              </a:buBlip>
            </a:pPr>
            <a:r>
              <a:t>完成课程活动需要支架：史料分析和理解支架的提供、论证和反思的支架</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7.教学内容设置"/>
          <p:cNvSpPr txBox="1"/>
          <p:nvPr>
            <p:ph type="title"/>
          </p:nvPr>
        </p:nvSpPr>
        <p:spPr>
          <a:prstGeom prst="rect">
            <a:avLst/>
          </a:prstGeom>
        </p:spPr>
        <p:txBody>
          <a:bodyPr/>
          <a:lstStyle/>
          <a:p>
            <a:pPr/>
            <a:r>
              <a:t>7.教学内容设置</a:t>
            </a:r>
          </a:p>
        </p:txBody>
      </p:sp>
      <p:sp>
        <p:nvSpPr>
          <p:cNvPr id="162" name="导论：课程介绍、课程意义价值、史料分析方法论…"/>
          <p:cNvSpPr txBox="1"/>
          <p:nvPr>
            <p:ph type="body" idx="1"/>
          </p:nvPr>
        </p:nvSpPr>
        <p:spPr>
          <a:prstGeom prst="rect">
            <a:avLst/>
          </a:prstGeom>
        </p:spPr>
        <p:txBody>
          <a:bodyPr/>
          <a:lstStyle/>
          <a:p>
            <a:pPr marL="614172" indent="-614172" defTabSz="767715">
              <a:spcBef>
                <a:spcPts val="3900"/>
              </a:spcBef>
              <a:buBlip>
                <a:blip r:embed="rId2"/>
              </a:buBlip>
              <a:defRPr sz="4836"/>
            </a:pPr>
            <a:r>
              <a:t>导论：课程介绍、课程意义价值、史料分析方法论</a:t>
            </a:r>
          </a:p>
          <a:p>
            <a:pPr marL="614172" indent="-614172" defTabSz="767715">
              <a:spcBef>
                <a:spcPts val="3900"/>
              </a:spcBef>
              <a:buBlip>
                <a:blip r:embed="rId2"/>
              </a:buBlip>
              <a:defRPr sz="4836"/>
            </a:pPr>
            <a:r>
              <a:t>第一单元：古代社会的科学与技术-古代科学是科学吗？-科学的划界与判定</a:t>
            </a:r>
          </a:p>
          <a:p>
            <a:pPr marL="614172" indent="-614172" defTabSz="767715">
              <a:spcBef>
                <a:spcPts val="3900"/>
              </a:spcBef>
              <a:buBlip>
                <a:blip r:embed="rId2"/>
              </a:buBlip>
              <a:defRPr sz="4836"/>
            </a:pPr>
            <a:r>
              <a:t>第二单元：近代西方科学的起源-近代科学可能在其它地区诞生吗？-近代西方科学的思想史溯源</a:t>
            </a:r>
          </a:p>
          <a:p>
            <a:pPr marL="614172" indent="-614172" defTabSz="767715">
              <a:spcBef>
                <a:spcPts val="3900"/>
              </a:spcBef>
              <a:buBlip>
                <a:blip r:embed="rId2"/>
              </a:buBlip>
              <a:defRPr sz="4836"/>
            </a:pPr>
            <a:r>
              <a:t>第三单元：近代西方科学的发展-光是波还是粒子？-科学范式与科学革命</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