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1"/>
  </p:notesMasterIdLst>
  <p:sldIdLst>
    <p:sldId id="258" r:id="rId2"/>
    <p:sldId id="404" r:id="rId3"/>
    <p:sldId id="266" r:id="rId4"/>
    <p:sldId id="444" r:id="rId5"/>
    <p:sldId id="445" r:id="rId6"/>
    <p:sldId id="446" r:id="rId7"/>
    <p:sldId id="447" r:id="rId8"/>
    <p:sldId id="269" r:id="rId9"/>
    <p:sldId id="448" r:id="rId10"/>
    <p:sldId id="412" r:id="rId11"/>
    <p:sldId id="411" r:id="rId12"/>
    <p:sldId id="277" r:id="rId13"/>
    <p:sldId id="449" r:id="rId14"/>
    <p:sldId id="450" r:id="rId15"/>
    <p:sldId id="272" r:id="rId16"/>
    <p:sldId id="451" r:id="rId17"/>
    <p:sldId id="452" r:id="rId18"/>
    <p:sldId id="417" r:id="rId19"/>
    <p:sldId id="429" r:id="rId20"/>
  </p:sldIdLst>
  <p:sldSz cx="12192000" cy="6858000"/>
  <p:notesSz cx="6858000" cy="9144000"/>
  <p:embeddedFontLst>
    <p:embeddedFont>
      <p:font typeface="思源宋体 CN Heavy" panose="02010600030101010101" charset="-122"/>
      <p:bold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思源宋体 CN SemiBold" panose="02010600030101010101" charset="-122"/>
      <p:bold r:id="rId25"/>
    </p:embeddedFont>
    <p:embeddedFont>
      <p:font typeface="Segoe UI Light" panose="020B0502040204020203" pitchFamily="34" charset="0"/>
      <p:regular r:id="rId26"/>
      <p: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F3F3F"/>
    <a:srgbClr val="E59696"/>
    <a:srgbClr val="DE787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3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fld id="{034B72B9-BC76-40F4-BAFB-381E50E1C157}" type="datetimeFigureOut">
              <a:rPr lang="zh-CN" altLang="en-US" smtClean="0"/>
              <a:t>2023/12/19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fld id="{77F81BC9-11D3-4482-AD38-2CA68E2ECA0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pitchFamily="18" charset="-122"/>
        <a:ea typeface="思源宋体 CN Heavy" panose="02020900000000000000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D6399-D254-4BE2-BC9B-9EEFC2B9235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7A43-CB0C-4BF3-A9E5-BD57E9BEBF1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048000" y="-320151"/>
            <a:ext cx="6096000" cy="2280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" b="1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版权声明</a:t>
            </a:r>
          </a:p>
          <a:p>
            <a:pPr algn="just">
              <a:lnSpc>
                <a:spcPct val="150000"/>
              </a:lnSpc>
            </a:pPr>
            <a:endParaRPr lang="zh-CN" altLang="en-US" sz="100" dirty="0">
              <a:solidFill>
                <a:srgbClr val="E6E6E6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感谢您下载平台上提供的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endParaRPr lang="en-US" altLang="zh-CN" sz="100" dirty="0">
              <a:solidFill>
                <a:srgbClr val="E6E6E6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00" dirty="0">
              <a:solidFill>
                <a:srgbClr val="E6E6E6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1.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在熊猫办公出售的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模板是免版税类（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RF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：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Royalty-Free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）正版受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《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中国人民共和国著作法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》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和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《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世界版权公约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》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的保护，作品的所有权、版权和著作权归熊猫办公所有，您下载的是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模板素材的使用权。</a:t>
            </a:r>
          </a:p>
          <a:p>
            <a:pPr algn="just">
              <a:lnSpc>
                <a:spcPct val="150000"/>
              </a:lnSpc>
            </a:pP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2.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不得将熊猫办公的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模板、</a:t>
            </a:r>
            <a:r>
              <a:rPr lang="en-US" altLang="zh-CN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PPT</a:t>
            </a:r>
            <a:r>
              <a:rPr lang="zh-CN" altLang="en-US" sz="100" dirty="0">
                <a:solidFill>
                  <a:srgbClr val="E6E6E6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fld id="{94638DE3-4157-423A-BC73-1B46F5586EF6}" type="datetimeFigureOut">
              <a:rPr lang="zh-CN" altLang="en-US" smtClean="0"/>
              <a:t>2023/12/19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fld id="{24B37A43-CB0C-4BF3-A9E5-BD57E9BEBF1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Heavy" panose="02020900000000000000" pitchFamily="18" charset="-122"/>
          <a:ea typeface="思源宋体 CN Heavy" panose="020209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Heavy" panose="02020900000000000000" pitchFamily="18" charset="-122"/>
          <a:ea typeface="思源宋体 CN Heavy" panose="020209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Heavy" panose="02020900000000000000" pitchFamily="18" charset="-122"/>
          <a:ea typeface="思源宋体 CN Heavy" panose="020209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Heavy" panose="02020900000000000000" pitchFamily="18" charset="-122"/>
          <a:ea typeface="思源宋体 CN Heavy" panose="020209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Heavy" panose="02020900000000000000" pitchFamily="18" charset="-122"/>
          <a:ea typeface="思源宋体 CN Heavy" panose="020209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5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4.png"/><Relationship Id="rId5" Type="http://schemas.openxmlformats.org/officeDocument/2006/relationships/tags" Target="../tags/tag40.xml"/><Relationship Id="rId10" Type="http://schemas.openxmlformats.org/officeDocument/2006/relationships/image" Target="../media/image3.png"/><Relationship Id="rId4" Type="http://schemas.openxmlformats.org/officeDocument/2006/relationships/tags" Target="../tags/tag39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3.svg"/><Relationship Id="rId5" Type="http://schemas.openxmlformats.org/officeDocument/2006/relationships/tags" Target="../tags/tag50.xml"/><Relationship Id="rId10" Type="http://schemas.openxmlformats.org/officeDocument/2006/relationships/image" Target="../media/image2.png"/><Relationship Id="rId4" Type="http://schemas.openxmlformats.org/officeDocument/2006/relationships/tags" Target="../tags/tag49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3.svg"/><Relationship Id="rId5" Type="http://schemas.openxmlformats.org/officeDocument/2006/relationships/tags" Target="../tags/tag56.xml"/><Relationship Id="rId10" Type="http://schemas.openxmlformats.org/officeDocument/2006/relationships/image" Target="../media/image2.png"/><Relationship Id="rId4" Type="http://schemas.openxmlformats.org/officeDocument/2006/relationships/tags" Target="../tags/tag55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59.xml"/><Relationship Id="rId16" Type="http://schemas.openxmlformats.org/officeDocument/2006/relationships/image" Target="../media/image14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9.png"/><Relationship Id="rId5" Type="http://schemas.openxmlformats.org/officeDocument/2006/relationships/tags" Target="../tags/tag62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.png"/><Relationship Id="rId4" Type="http://schemas.openxmlformats.org/officeDocument/2006/relationships/tags" Target="../tags/tag6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image" Target="../media/image3.svg"/><Relationship Id="rId3" Type="http://schemas.openxmlformats.org/officeDocument/2006/relationships/tags" Target="../tags/tag71.xml"/><Relationship Id="rId21" Type="http://schemas.openxmlformats.org/officeDocument/2006/relationships/image" Target="../media/image19.png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image" Target="../media/image2.png"/><Relationship Id="rId2" Type="http://schemas.openxmlformats.org/officeDocument/2006/relationships/tags" Target="../tags/tag70.xml"/><Relationship Id="rId16" Type="http://schemas.openxmlformats.org/officeDocument/2006/relationships/image" Target="../media/image1.png"/><Relationship Id="rId20" Type="http://schemas.openxmlformats.org/officeDocument/2006/relationships/image" Target="../media/image18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notesSlide" Target="../notesSlides/notesSlide14.xml"/><Relationship Id="rId10" Type="http://schemas.openxmlformats.org/officeDocument/2006/relationships/tags" Target="../tags/tag78.xml"/><Relationship Id="rId19" Type="http://schemas.openxmlformats.org/officeDocument/2006/relationships/image" Target="../media/image17.png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.xml"/><Relationship Id="rId10" Type="http://schemas.openxmlformats.org/officeDocument/2006/relationships/image" Target="../media/image3.svg"/><Relationship Id="rId4" Type="http://schemas.openxmlformats.org/officeDocument/2006/relationships/tags" Target="../tags/tag1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.xml"/><Relationship Id="rId7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9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9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/>
        </p:nvSpPr>
        <p:spPr>
          <a:xfrm>
            <a:off x="10493078" y="6372745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2028825" y="0"/>
            <a:ext cx="5423898" cy="6858000"/>
            <a:chOff x="0" y="0"/>
            <a:chExt cx="5423898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1" name="任意多边形: 形状 40"/>
            <p:cNvSpPr/>
            <p:nvPr/>
          </p:nvSpPr>
          <p:spPr>
            <a:xfrm>
              <a:off x="0" y="0"/>
              <a:ext cx="5052200" cy="6858000"/>
            </a:xfrm>
            <a:custGeom>
              <a:avLst/>
              <a:gdLst>
                <a:gd name="connsiteX0" fmla="*/ 0 w 5052200"/>
                <a:gd name="connsiteY0" fmla="*/ 0 h 6858000"/>
                <a:gd name="connsiteX1" fmla="*/ 2641585 w 5052200"/>
                <a:gd name="connsiteY1" fmla="*/ 0 h 6858000"/>
                <a:gd name="connsiteX2" fmla="*/ 2756387 w 5052200"/>
                <a:gd name="connsiteY2" fmla="*/ 44179 h 6858000"/>
                <a:gd name="connsiteX3" fmla="*/ 5052200 w 5052200"/>
                <a:gd name="connsiteY3" fmla="*/ 3424662 h 6858000"/>
                <a:gd name="connsiteX4" fmla="*/ 2756387 w 5052200"/>
                <a:gd name="connsiteY4" fmla="*/ 6805145 h 6858000"/>
                <a:gd name="connsiteX5" fmla="*/ 2619040 w 5052200"/>
                <a:gd name="connsiteY5" fmla="*/ 6858000 h 6858000"/>
                <a:gd name="connsiteX6" fmla="*/ 0 w 50522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200" h="6858000">
                  <a:moveTo>
                    <a:pt x="0" y="0"/>
                  </a:moveTo>
                  <a:lnTo>
                    <a:pt x="2641585" y="0"/>
                  </a:lnTo>
                  <a:lnTo>
                    <a:pt x="2756387" y="44179"/>
                  </a:lnTo>
                  <a:cubicBezTo>
                    <a:pt x="4105540" y="601132"/>
                    <a:pt x="5052200" y="1904997"/>
                    <a:pt x="5052200" y="3424662"/>
                  </a:cubicBezTo>
                  <a:cubicBezTo>
                    <a:pt x="5052200" y="4944327"/>
                    <a:pt x="4105540" y="6248192"/>
                    <a:pt x="2756387" y="6805145"/>
                  </a:cubicBezTo>
                  <a:lnTo>
                    <a:pt x="261904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0" y="0"/>
              <a:ext cx="5423898" cy="6858000"/>
            </a:xfrm>
            <a:custGeom>
              <a:avLst/>
              <a:gdLst>
                <a:gd name="connsiteX0" fmla="*/ 0 w 5423898"/>
                <a:gd name="connsiteY0" fmla="*/ 0 h 6858000"/>
                <a:gd name="connsiteX1" fmla="*/ 3665018 w 5423898"/>
                <a:gd name="connsiteY1" fmla="*/ 0 h 6858000"/>
                <a:gd name="connsiteX2" fmla="*/ 3764672 w 5423898"/>
                <a:gd name="connsiteY2" fmla="*/ 71783 h 6858000"/>
                <a:gd name="connsiteX3" fmla="*/ 5423898 w 5423898"/>
                <a:gd name="connsiteY3" fmla="*/ 3424663 h 6858000"/>
                <a:gd name="connsiteX4" fmla="*/ 3764672 w 5423898"/>
                <a:gd name="connsiteY4" fmla="*/ 6777543 h 6858000"/>
                <a:gd name="connsiteX5" fmla="*/ 3652975 w 5423898"/>
                <a:gd name="connsiteY5" fmla="*/ 6858000 h 6858000"/>
                <a:gd name="connsiteX6" fmla="*/ 0 w 5423898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23898" h="6858000">
                  <a:moveTo>
                    <a:pt x="0" y="0"/>
                  </a:moveTo>
                  <a:lnTo>
                    <a:pt x="3665018" y="0"/>
                  </a:lnTo>
                  <a:lnTo>
                    <a:pt x="3764672" y="71783"/>
                  </a:lnTo>
                  <a:cubicBezTo>
                    <a:pt x="4771925" y="834807"/>
                    <a:pt x="5423898" y="2052612"/>
                    <a:pt x="5423898" y="3424663"/>
                  </a:cubicBezTo>
                  <a:cubicBezTo>
                    <a:pt x="5423898" y="4796714"/>
                    <a:pt x="4771925" y="6014519"/>
                    <a:pt x="3764672" y="6777543"/>
                  </a:cubicBezTo>
                  <a:lnTo>
                    <a:pt x="365297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ln w="6350" cmpd="sng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44982" y="1905189"/>
            <a:ext cx="7148195" cy="3422650"/>
            <a:chOff x="6042459" y="2012911"/>
            <a:chExt cx="7148195" cy="3422650"/>
          </a:xfrm>
        </p:grpSpPr>
        <p:sp>
          <p:nvSpPr>
            <p:cNvPr id="9" name="文本框 8"/>
            <p:cNvSpPr txBox="1"/>
            <p:nvPr/>
          </p:nvSpPr>
          <p:spPr>
            <a:xfrm>
              <a:off x="6337099" y="2790786"/>
              <a:ext cx="6853555" cy="215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课程教学反馈与展望</a:t>
              </a:r>
            </a:p>
            <a:p>
              <a:r>
                <a:rPr lang="en-US" altLang="zh-CN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——</a:t>
              </a:r>
              <a:r>
                <a:rPr lang="zh-CN" alt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以学生提问为视角</a:t>
              </a:r>
              <a:endParaRPr lang="zh-CN" altLang="en-US" sz="4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  <a:p>
              <a:endParaRPr lang="zh-CN" altLang="en-US" sz="4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6713187" y="4030752"/>
              <a:ext cx="588365" cy="235284"/>
              <a:chOff x="7739380" y="4646596"/>
              <a:chExt cx="588365" cy="235284"/>
            </a:xfrm>
          </p:grpSpPr>
          <p:grpSp>
            <p:nvGrpSpPr>
              <p:cNvPr id="127" name="Group 159"/>
              <p:cNvGrpSpPr>
                <a:grpSpLocks noChangeAspect="1"/>
              </p:cNvGrpSpPr>
              <p:nvPr/>
            </p:nvGrpSpPr>
            <p:grpSpPr bwMode="auto">
              <a:xfrm>
                <a:off x="8070215" y="4646596"/>
                <a:ext cx="257530" cy="235284"/>
                <a:chOff x="4535" y="2975"/>
                <a:chExt cx="548" cy="561"/>
              </a:xfrm>
              <a:solidFill>
                <a:schemeClr val="bg1"/>
              </a:solidFill>
            </p:grpSpPr>
            <p:sp>
              <p:nvSpPr>
                <p:cNvPr id="134" name="23"/>
                <p:cNvSpPr/>
                <p:nvPr/>
              </p:nvSpPr>
              <p:spPr bwMode="auto">
                <a:xfrm>
                  <a:off x="4889" y="3010"/>
                  <a:ext cx="194" cy="10"/>
                </a:xfrm>
                <a:custGeom>
                  <a:avLst/>
                  <a:gdLst>
                    <a:gd name="T0" fmla="*/ 265 w 265"/>
                    <a:gd name="T1" fmla="*/ 0 h 14"/>
                    <a:gd name="T2" fmla="*/ 0 w 265"/>
                    <a:gd name="T3" fmla="*/ 0 h 14"/>
                    <a:gd name="T4" fmla="*/ 8 w 265"/>
                    <a:gd name="T5" fmla="*/ 14 h 14"/>
                    <a:gd name="T6" fmla="*/ 265 w 265"/>
                    <a:gd name="T7" fmla="*/ 14 h 14"/>
                    <a:gd name="T8" fmla="*/ 265 w 265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5" h="14">
                      <a:moveTo>
                        <a:pt x="26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" y="4"/>
                        <a:pt x="5" y="9"/>
                        <a:pt x="8" y="14"/>
                      </a:cubicBezTo>
                      <a:cubicBezTo>
                        <a:pt x="265" y="14"/>
                        <a:pt x="265" y="14"/>
                        <a:pt x="265" y="14"/>
                      </a:cubicBezTo>
                      <a:lnTo>
                        <a:pt x="26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0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endParaRPr sz="1600" kern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endParaRPr>
                </a:p>
              </p:txBody>
            </p:sp>
            <p:sp>
              <p:nvSpPr>
                <p:cNvPr id="128" name="3"/>
                <p:cNvSpPr/>
                <p:nvPr/>
              </p:nvSpPr>
              <p:spPr bwMode="auto">
                <a:xfrm>
                  <a:off x="4535" y="3250"/>
                  <a:ext cx="498" cy="286"/>
                </a:xfrm>
                <a:custGeom>
                  <a:avLst/>
                  <a:gdLst>
                    <a:gd name="T0" fmla="*/ 628 w 679"/>
                    <a:gd name="T1" fmla="*/ 72 h 388"/>
                    <a:gd name="T2" fmla="*/ 612 w 679"/>
                    <a:gd name="T3" fmla="*/ 46 h 388"/>
                    <a:gd name="T4" fmla="*/ 583 w 679"/>
                    <a:gd name="T5" fmla="*/ 33 h 388"/>
                    <a:gd name="T6" fmla="*/ 412 w 679"/>
                    <a:gd name="T7" fmla="*/ 0 h 388"/>
                    <a:gd name="T8" fmla="*/ 461 w 679"/>
                    <a:gd name="T9" fmla="*/ 33 h 388"/>
                    <a:gd name="T10" fmla="*/ 383 w 679"/>
                    <a:gd name="T11" fmla="*/ 278 h 388"/>
                    <a:gd name="T12" fmla="*/ 339 w 679"/>
                    <a:gd name="T13" fmla="*/ 96 h 388"/>
                    <a:gd name="T14" fmla="*/ 295 w 679"/>
                    <a:gd name="T15" fmla="*/ 278 h 388"/>
                    <a:gd name="T16" fmla="*/ 217 w 679"/>
                    <a:gd name="T17" fmla="*/ 33 h 388"/>
                    <a:gd name="T18" fmla="*/ 267 w 679"/>
                    <a:gd name="T19" fmla="*/ 0 h 388"/>
                    <a:gd name="T20" fmla="*/ 96 w 679"/>
                    <a:gd name="T21" fmla="*/ 33 h 388"/>
                    <a:gd name="T22" fmla="*/ 67 w 679"/>
                    <a:gd name="T23" fmla="*/ 46 h 388"/>
                    <a:gd name="T24" fmla="*/ 51 w 679"/>
                    <a:gd name="T25" fmla="*/ 72 h 388"/>
                    <a:gd name="T26" fmla="*/ 0 w 679"/>
                    <a:gd name="T27" fmla="*/ 295 h 388"/>
                    <a:gd name="T28" fmla="*/ 96 w 679"/>
                    <a:gd name="T29" fmla="*/ 328 h 388"/>
                    <a:gd name="T30" fmla="*/ 323 w 679"/>
                    <a:gd name="T31" fmla="*/ 388 h 388"/>
                    <a:gd name="T32" fmla="*/ 339 w 679"/>
                    <a:gd name="T33" fmla="*/ 388 h 388"/>
                    <a:gd name="T34" fmla="*/ 356 w 679"/>
                    <a:gd name="T35" fmla="*/ 388 h 388"/>
                    <a:gd name="T36" fmla="*/ 583 w 679"/>
                    <a:gd name="T37" fmla="*/ 328 h 388"/>
                    <a:gd name="T38" fmla="*/ 679 w 679"/>
                    <a:gd name="T39" fmla="*/ 295 h 388"/>
                    <a:gd name="T40" fmla="*/ 628 w 679"/>
                    <a:gd name="T41" fmla="*/ 72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79" h="388">
                      <a:moveTo>
                        <a:pt x="628" y="72"/>
                      </a:moveTo>
                      <a:cubicBezTo>
                        <a:pt x="626" y="63"/>
                        <a:pt x="621" y="54"/>
                        <a:pt x="612" y="46"/>
                      </a:cubicBezTo>
                      <a:cubicBezTo>
                        <a:pt x="604" y="39"/>
                        <a:pt x="594" y="35"/>
                        <a:pt x="583" y="33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61" y="33"/>
                        <a:pt x="461" y="33"/>
                        <a:pt x="461" y="33"/>
                      </a:cubicBezTo>
                      <a:cubicBezTo>
                        <a:pt x="383" y="278"/>
                        <a:pt x="383" y="278"/>
                        <a:pt x="383" y="278"/>
                      </a:cubicBezTo>
                      <a:cubicBezTo>
                        <a:pt x="339" y="96"/>
                        <a:pt x="339" y="96"/>
                        <a:pt x="339" y="96"/>
                      </a:cubicBezTo>
                      <a:cubicBezTo>
                        <a:pt x="295" y="278"/>
                        <a:pt x="295" y="278"/>
                        <a:pt x="295" y="278"/>
                      </a:cubicBezTo>
                      <a:cubicBezTo>
                        <a:pt x="217" y="33"/>
                        <a:pt x="217" y="33"/>
                        <a:pt x="217" y="33"/>
                      </a:cubicBezTo>
                      <a:cubicBezTo>
                        <a:pt x="267" y="0"/>
                        <a:pt x="267" y="0"/>
                        <a:pt x="267" y="0"/>
                      </a:cubicBezTo>
                      <a:cubicBezTo>
                        <a:pt x="96" y="33"/>
                        <a:pt x="96" y="33"/>
                        <a:pt x="96" y="33"/>
                      </a:cubicBezTo>
                      <a:cubicBezTo>
                        <a:pt x="85" y="35"/>
                        <a:pt x="75" y="39"/>
                        <a:pt x="67" y="46"/>
                      </a:cubicBezTo>
                      <a:cubicBezTo>
                        <a:pt x="58" y="54"/>
                        <a:pt x="53" y="63"/>
                        <a:pt x="51" y="72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96" y="328"/>
                        <a:pt x="96" y="328"/>
                        <a:pt x="96" y="328"/>
                      </a:cubicBezTo>
                      <a:cubicBezTo>
                        <a:pt x="127" y="361"/>
                        <a:pt x="216" y="385"/>
                        <a:pt x="323" y="388"/>
                      </a:cubicBezTo>
                      <a:cubicBezTo>
                        <a:pt x="339" y="388"/>
                        <a:pt x="339" y="388"/>
                        <a:pt x="339" y="388"/>
                      </a:cubicBezTo>
                      <a:cubicBezTo>
                        <a:pt x="356" y="388"/>
                        <a:pt x="356" y="388"/>
                        <a:pt x="356" y="388"/>
                      </a:cubicBezTo>
                      <a:cubicBezTo>
                        <a:pt x="463" y="385"/>
                        <a:pt x="551" y="361"/>
                        <a:pt x="583" y="328"/>
                      </a:cubicBezTo>
                      <a:cubicBezTo>
                        <a:pt x="679" y="295"/>
                        <a:pt x="679" y="295"/>
                        <a:pt x="679" y="295"/>
                      </a:cubicBezTo>
                      <a:lnTo>
                        <a:pt x="628" y="7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0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endParaRPr sz="1600" kern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endParaRPr>
                </a:p>
              </p:txBody>
            </p:sp>
            <p:sp>
              <p:nvSpPr>
                <p:cNvPr id="129" name="形状34"/>
                <p:cNvSpPr/>
                <p:nvPr/>
              </p:nvSpPr>
              <p:spPr bwMode="auto">
                <a:xfrm>
                  <a:off x="4755" y="3269"/>
                  <a:ext cx="58" cy="52"/>
                </a:xfrm>
                <a:custGeom>
                  <a:avLst/>
                  <a:gdLst>
                    <a:gd name="T0" fmla="*/ 29 w 58"/>
                    <a:gd name="T1" fmla="*/ 0 h 52"/>
                    <a:gd name="T2" fmla="*/ 0 w 58"/>
                    <a:gd name="T3" fmla="*/ 10 h 52"/>
                    <a:gd name="T4" fmla="*/ 29 w 58"/>
                    <a:gd name="T5" fmla="*/ 52 h 52"/>
                    <a:gd name="T6" fmla="*/ 58 w 58"/>
                    <a:gd name="T7" fmla="*/ 10 h 52"/>
                    <a:gd name="T8" fmla="*/ 29 w 58"/>
                    <a:gd name="T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2">
                      <a:moveTo>
                        <a:pt x="29" y="0"/>
                      </a:moveTo>
                      <a:lnTo>
                        <a:pt x="0" y="10"/>
                      </a:lnTo>
                      <a:lnTo>
                        <a:pt x="29" y="52"/>
                      </a:lnTo>
                      <a:lnTo>
                        <a:pt x="58" y="1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0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endParaRPr sz="1600" kern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endParaRPr>
                </a:p>
              </p:txBody>
            </p:sp>
            <p:sp>
              <p:nvSpPr>
                <p:cNvPr id="130" name="形状3"/>
                <p:cNvSpPr/>
                <p:nvPr/>
              </p:nvSpPr>
              <p:spPr bwMode="auto">
                <a:xfrm>
                  <a:off x="4663" y="2975"/>
                  <a:ext cx="242" cy="289"/>
                </a:xfrm>
                <a:custGeom>
                  <a:avLst/>
                  <a:gdLst>
                    <a:gd name="T0" fmla="*/ 311 w 329"/>
                    <a:gd name="T1" fmla="*/ 181 h 393"/>
                    <a:gd name="T2" fmla="*/ 164 w 329"/>
                    <a:gd name="T3" fmla="*/ 0 h 393"/>
                    <a:gd name="T4" fmla="*/ 18 w 329"/>
                    <a:gd name="T5" fmla="*/ 181 h 393"/>
                    <a:gd name="T6" fmla="*/ 11 w 329"/>
                    <a:gd name="T7" fmla="*/ 229 h 393"/>
                    <a:gd name="T8" fmla="*/ 34 w 329"/>
                    <a:gd name="T9" fmla="*/ 261 h 393"/>
                    <a:gd name="T10" fmla="*/ 164 w 329"/>
                    <a:gd name="T11" fmla="*/ 393 h 393"/>
                    <a:gd name="T12" fmla="*/ 295 w 329"/>
                    <a:gd name="T13" fmla="*/ 261 h 393"/>
                    <a:gd name="T14" fmla="*/ 318 w 329"/>
                    <a:gd name="T15" fmla="*/ 229 h 393"/>
                    <a:gd name="T16" fmla="*/ 311 w 329"/>
                    <a:gd name="T17" fmla="*/ 181 h 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9" h="393">
                      <a:moveTo>
                        <a:pt x="311" y="181"/>
                      </a:moveTo>
                      <a:cubicBezTo>
                        <a:pt x="311" y="80"/>
                        <a:pt x="269" y="0"/>
                        <a:pt x="164" y="0"/>
                      </a:cubicBezTo>
                      <a:cubicBezTo>
                        <a:pt x="60" y="0"/>
                        <a:pt x="18" y="80"/>
                        <a:pt x="18" y="181"/>
                      </a:cubicBezTo>
                      <a:cubicBezTo>
                        <a:pt x="7" y="186"/>
                        <a:pt x="0" y="200"/>
                        <a:pt x="11" y="229"/>
                      </a:cubicBezTo>
                      <a:cubicBezTo>
                        <a:pt x="16" y="243"/>
                        <a:pt x="26" y="255"/>
                        <a:pt x="34" y="261"/>
                      </a:cubicBezTo>
                      <a:cubicBezTo>
                        <a:pt x="64" y="336"/>
                        <a:pt x="122" y="393"/>
                        <a:pt x="164" y="393"/>
                      </a:cubicBezTo>
                      <a:cubicBezTo>
                        <a:pt x="206" y="393"/>
                        <a:pt x="265" y="336"/>
                        <a:pt x="295" y="261"/>
                      </a:cubicBezTo>
                      <a:cubicBezTo>
                        <a:pt x="303" y="255"/>
                        <a:pt x="313" y="243"/>
                        <a:pt x="318" y="229"/>
                      </a:cubicBezTo>
                      <a:cubicBezTo>
                        <a:pt x="329" y="200"/>
                        <a:pt x="322" y="186"/>
                        <a:pt x="311" y="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0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endParaRPr sz="1600" kern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endParaRPr>
                </a:p>
              </p:txBody>
            </p:sp>
            <p:sp>
              <p:nvSpPr>
                <p:cNvPr id="131" name="形状13"/>
                <p:cNvSpPr/>
                <p:nvPr/>
              </p:nvSpPr>
              <p:spPr bwMode="auto">
                <a:xfrm>
                  <a:off x="4911" y="3078"/>
                  <a:ext cx="56" cy="10"/>
                </a:xfrm>
                <a:custGeom>
                  <a:avLst/>
                  <a:gdLst>
                    <a:gd name="T0" fmla="*/ 77 w 77"/>
                    <a:gd name="T1" fmla="*/ 0 h 13"/>
                    <a:gd name="T2" fmla="*/ 0 w 77"/>
                    <a:gd name="T3" fmla="*/ 0 h 13"/>
                    <a:gd name="T4" fmla="*/ 1 w 77"/>
                    <a:gd name="T5" fmla="*/ 13 h 13"/>
                    <a:gd name="T6" fmla="*/ 77 w 77"/>
                    <a:gd name="T7" fmla="*/ 13 h 13"/>
                    <a:gd name="T8" fmla="*/ 77 w 77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3">
                      <a:moveTo>
                        <a:pt x="7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1" y="9"/>
                        <a:pt x="1" y="13"/>
                      </a:cubicBezTo>
                      <a:cubicBezTo>
                        <a:pt x="77" y="13"/>
                        <a:pt x="77" y="13"/>
                        <a:pt x="77" y="13"/>
                      </a:cubicBezTo>
                      <a:cubicBezTo>
                        <a:pt x="77" y="0"/>
                        <a:pt x="7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0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endParaRPr sz="1600" kern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endParaRPr>
                </a:p>
              </p:txBody>
            </p:sp>
            <p:sp>
              <p:nvSpPr>
                <p:cNvPr id="132" name="形状12"/>
                <p:cNvSpPr/>
                <p:nvPr/>
              </p:nvSpPr>
              <p:spPr bwMode="auto">
                <a:xfrm>
                  <a:off x="4904" y="3045"/>
                  <a:ext cx="179" cy="9"/>
                </a:xfrm>
                <a:custGeom>
                  <a:avLst/>
                  <a:gdLst>
                    <a:gd name="T0" fmla="*/ 245 w 245"/>
                    <a:gd name="T1" fmla="*/ 0 h 13"/>
                    <a:gd name="T2" fmla="*/ 0 w 245"/>
                    <a:gd name="T3" fmla="*/ 0 h 13"/>
                    <a:gd name="T4" fmla="*/ 4 w 245"/>
                    <a:gd name="T5" fmla="*/ 13 h 13"/>
                    <a:gd name="T6" fmla="*/ 245 w 245"/>
                    <a:gd name="T7" fmla="*/ 13 h 13"/>
                    <a:gd name="T8" fmla="*/ 245 w 245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" h="13">
                      <a:moveTo>
                        <a:pt x="24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4"/>
                        <a:pt x="3" y="8"/>
                        <a:pt x="4" y="13"/>
                      </a:cubicBezTo>
                      <a:cubicBezTo>
                        <a:pt x="245" y="13"/>
                        <a:pt x="245" y="13"/>
                        <a:pt x="245" y="13"/>
                      </a:cubicBezTo>
                      <a:lnTo>
                        <a:pt x="24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0">
                  <a:noAutofit/>
                </a:bodyPr>
                <a:lstStyle/>
                <a:p>
                  <a:pPr lvl="0" algn="ctr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endParaRPr sz="1600" kern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宋体 CN Heavy" panose="02020900000000000000" pitchFamily="18" charset="-122"/>
                    <a:ea typeface="思源宋体 CN Heavy" panose="02020900000000000000" pitchFamily="18" charset="-122"/>
                    <a:sym typeface="+mn-ea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7739380" y="4723130"/>
                <a:ext cx="75565" cy="755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6042459" y="2012911"/>
              <a:ext cx="469011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《科学编史学》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418379" y="4728806"/>
              <a:ext cx="424180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仪德</a:t>
              </a: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刚      （东</a:t>
              </a: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华大学人</a:t>
              </a: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文学院）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54" name="等腰三角形 53"/>
          <p:cNvSpPr/>
          <p:nvPr/>
        </p:nvSpPr>
        <p:spPr>
          <a:xfrm rot="512239">
            <a:off x="5689709" y="5750263"/>
            <a:ext cx="459609" cy="39621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731459" y="943253"/>
            <a:ext cx="1533919" cy="737654"/>
            <a:chOff x="9731459" y="943253"/>
            <a:chExt cx="1533919" cy="737654"/>
          </a:xfrm>
        </p:grpSpPr>
        <p:sp>
          <p:nvSpPr>
            <p:cNvPr id="55" name="等腰三角形 54"/>
            <p:cNvSpPr/>
            <p:nvPr/>
          </p:nvSpPr>
          <p:spPr>
            <a:xfrm rot="512239">
              <a:off x="10789902" y="943253"/>
              <a:ext cx="475476" cy="409893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20371609">
              <a:off x="9731459" y="1389315"/>
              <a:ext cx="395914" cy="291592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</p:grpSp>
      <p:sp>
        <p:nvSpPr>
          <p:cNvPr id="57" name="等腰三角形 56"/>
          <p:cNvSpPr/>
          <p:nvPr/>
        </p:nvSpPr>
        <p:spPr>
          <a:xfrm rot="20371609">
            <a:off x="7411852" y="5553958"/>
            <a:ext cx="198022" cy="170708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1302728" y="-692315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7250" y="4327525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448713" y="347642"/>
            <a:ext cx="5154930" cy="702516"/>
            <a:chOff x="448713" y="347642"/>
            <a:chExt cx="5154930" cy="702516"/>
          </a:xfrm>
        </p:grpSpPr>
        <p:sp>
          <p:nvSpPr>
            <p:cNvPr id="36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占位符 4"/>
            <p:cNvSpPr txBox="1"/>
            <p:nvPr/>
          </p:nvSpPr>
          <p:spPr>
            <a:xfrm>
              <a:off x="1407563" y="421937"/>
              <a:ext cx="4196080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科学编史学的内史与外史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97559" y="1790700"/>
            <a:ext cx="4907232" cy="1866900"/>
            <a:chOff x="697559" y="1790700"/>
            <a:chExt cx="4907232" cy="1866900"/>
          </a:xfrm>
        </p:grpSpPr>
        <p:grpSp>
          <p:nvGrpSpPr>
            <p:cNvPr id="40" name="组合 39"/>
            <p:cNvGrpSpPr/>
            <p:nvPr/>
          </p:nvGrpSpPr>
          <p:grpSpPr>
            <a:xfrm>
              <a:off x="697559" y="1790700"/>
              <a:ext cx="4907232" cy="1866900"/>
              <a:chOff x="697559" y="1790700"/>
              <a:chExt cx="4907232" cy="1866900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299491" y="2044700"/>
                <a:ext cx="4305300" cy="16129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>
                <a:off x="697559" y="1790700"/>
                <a:ext cx="1203863" cy="838200"/>
              </a:xfrm>
              <a:prstGeom prst="roundRect">
                <a:avLst>
                  <a:gd name="adj" fmla="val 15152"/>
                </a:avLst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互动</a:t>
                </a: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2002484" y="2299335"/>
              <a:ext cx="3529965" cy="112966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内外史的争论、比较和互动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综合史的兴起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096000" y="1790700"/>
            <a:ext cx="4907280" cy="1866900"/>
            <a:chOff x="697559" y="1790700"/>
            <a:chExt cx="4907232" cy="1866900"/>
          </a:xfrm>
        </p:grpSpPr>
        <p:sp>
          <p:nvSpPr>
            <p:cNvPr id="48" name="矩形 47"/>
            <p:cNvSpPr/>
            <p:nvPr/>
          </p:nvSpPr>
          <p:spPr>
            <a:xfrm>
              <a:off x="1299491" y="2044700"/>
              <a:ext cx="4305300" cy="16129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49" name="矩形: 圆角 48"/>
            <p:cNvSpPr/>
            <p:nvPr/>
          </p:nvSpPr>
          <p:spPr>
            <a:xfrm>
              <a:off x="697559" y="1790700"/>
              <a:ext cx="1203863" cy="838200"/>
            </a:xfrm>
            <a:prstGeom prst="roundRect">
              <a:avLst>
                <a:gd name="adj" fmla="val 15152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偏向</a:t>
              </a:r>
              <a:endParaRPr lang="zh-CN" altLang="en-US" sz="3200" b="1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97865" y="4076700"/>
            <a:ext cx="4907280" cy="1866900"/>
            <a:chOff x="697559" y="1790700"/>
            <a:chExt cx="4907232" cy="1866900"/>
          </a:xfrm>
        </p:grpSpPr>
        <p:sp>
          <p:nvSpPr>
            <p:cNvPr id="54" name="矩形 53"/>
            <p:cNvSpPr/>
            <p:nvPr/>
          </p:nvSpPr>
          <p:spPr>
            <a:xfrm>
              <a:off x="1299491" y="2044700"/>
              <a:ext cx="4305300" cy="16129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55" name="矩形: 圆角 54"/>
            <p:cNvSpPr/>
            <p:nvPr/>
          </p:nvSpPr>
          <p:spPr>
            <a:xfrm>
              <a:off x="697559" y="1790700"/>
              <a:ext cx="1203863" cy="838200"/>
            </a:xfrm>
            <a:prstGeom prst="roundRect">
              <a:avLst>
                <a:gd name="adj" fmla="val 15152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</a:t>
              </a:r>
              <a:endParaRPr lang="zh-CN" altLang="en-US" sz="3200" b="1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096000" y="4076700"/>
            <a:ext cx="4907280" cy="1866900"/>
            <a:chOff x="697559" y="1790700"/>
            <a:chExt cx="4907232" cy="1866900"/>
          </a:xfrm>
        </p:grpSpPr>
        <p:sp>
          <p:nvSpPr>
            <p:cNvPr id="60" name="矩形 59"/>
            <p:cNvSpPr/>
            <p:nvPr/>
          </p:nvSpPr>
          <p:spPr>
            <a:xfrm>
              <a:off x="1299491" y="2044700"/>
              <a:ext cx="4305300" cy="16129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61" name="矩形: 圆角 60"/>
            <p:cNvSpPr/>
            <p:nvPr/>
          </p:nvSpPr>
          <p:spPr>
            <a:xfrm>
              <a:off x="697559" y="1790700"/>
              <a:ext cx="1203863" cy="838200"/>
            </a:xfrm>
            <a:prstGeom prst="roundRect">
              <a:avLst>
                <a:gd name="adj" fmla="val 15152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</a:t>
              </a:r>
              <a:endParaRPr lang="zh-CN" altLang="en-US" sz="3200" b="1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63" name="椭圆 62"/>
          <p:cNvSpPr/>
          <p:nvPr/>
        </p:nvSpPr>
        <p:spPr>
          <a:xfrm>
            <a:off x="431392" y="6362700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 rot="5400000">
            <a:off x="8241834" y="125170"/>
            <a:ext cx="1264925" cy="1783911"/>
            <a:chOff x="10398491" y="655587"/>
            <a:chExt cx="1264925" cy="1783911"/>
          </a:xfrm>
        </p:grpSpPr>
        <p:sp>
          <p:nvSpPr>
            <p:cNvPr id="65" name="等腰三角形 64"/>
            <p:cNvSpPr/>
            <p:nvPr/>
          </p:nvSpPr>
          <p:spPr>
            <a:xfrm rot="512239">
              <a:off x="11086555" y="2098081"/>
              <a:ext cx="396044" cy="34141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66" name="等腰三角形 65"/>
            <p:cNvSpPr/>
            <p:nvPr/>
          </p:nvSpPr>
          <p:spPr>
            <a:xfrm rot="512239">
              <a:off x="11267372" y="655587"/>
              <a:ext cx="396044" cy="34141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67" name="等腰三角形 66"/>
            <p:cNvSpPr/>
            <p:nvPr/>
          </p:nvSpPr>
          <p:spPr>
            <a:xfrm rot="20371609">
              <a:off x="10398491" y="1594219"/>
              <a:ext cx="266490" cy="196271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51990" y="4535170"/>
            <a:ext cx="3800475" cy="112966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如何进行适当结合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如何以结合的观点看各种话题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400619" y="2299335"/>
            <a:ext cx="3529965" cy="112966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不同研究内容是否会对内外史视角产生不同的偏向性？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348549" y="4813935"/>
            <a:ext cx="3529965" cy="112966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内外史划分的消解与科学传播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448713" y="347642"/>
            <a:ext cx="4070246" cy="702516"/>
            <a:chOff x="448713" y="347642"/>
            <a:chExt cx="4070246" cy="702516"/>
          </a:xfrm>
        </p:grpSpPr>
        <p:sp>
          <p:nvSpPr>
            <p:cNvPr id="36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03</a:t>
              </a:r>
            </a:p>
          </p:txBody>
        </p:sp>
        <p:sp>
          <p:nvSpPr>
            <p:cNvPr id="38" name="文本占位符 4"/>
            <p:cNvSpPr txBox="1"/>
            <p:nvPr/>
          </p:nvSpPr>
          <p:spPr>
            <a:xfrm>
              <a:off x="1407790" y="421668"/>
              <a:ext cx="3111169" cy="6195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辉格史的相关问题</a:t>
              </a: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712470" y="1600200"/>
            <a:ext cx="450151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sym typeface="+mn-lt"/>
              </a:rPr>
              <a:t>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辉格与反辉格的不同研究立场的作用</a:t>
            </a:r>
          </a:p>
          <a:p>
            <a:pPr algn="r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辉格史观史学家的存在意义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8626" y="3480017"/>
            <a:ext cx="896190" cy="896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0713" y="1626122"/>
            <a:ext cx="896190" cy="896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8795" y="2222717"/>
            <a:ext cx="896190" cy="896190"/>
          </a:xfrm>
          <a:prstGeom prst="rect">
            <a:avLst/>
          </a:prstGeom>
        </p:spPr>
      </p:pic>
      <p:sp>
        <p:nvSpPr>
          <p:cNvPr id="56" name="等腰三角形 55"/>
          <p:cNvSpPr/>
          <p:nvPr/>
        </p:nvSpPr>
        <p:spPr>
          <a:xfrm rot="512239">
            <a:off x="3524250" y="5017135"/>
            <a:ext cx="475615" cy="41021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57" name="等腰三角形 56"/>
          <p:cNvSpPr/>
          <p:nvPr/>
        </p:nvSpPr>
        <p:spPr>
          <a:xfrm rot="20371609">
            <a:off x="2465705" y="5462905"/>
            <a:ext cx="395605" cy="29146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1029" y="2792289"/>
            <a:ext cx="896190" cy="89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12470" y="2860675"/>
            <a:ext cx="450151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辉格史观的影响</a:t>
            </a:r>
          </a:p>
          <a:p>
            <a:pPr algn="r">
              <a:lnSpc>
                <a:spcPct val="150000"/>
              </a:lnSpc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是否可以认为所有的历史都是辉格式的？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914408" y="5821977"/>
            <a:ext cx="4070246" cy="702516"/>
            <a:chOff x="448713" y="347642"/>
            <a:chExt cx="4070246" cy="702516"/>
          </a:xfrm>
        </p:grpSpPr>
        <p:sp>
          <p:nvSpPr>
            <p:cNvPr id="11" name="圆角矩形 3"/>
            <p:cNvSpPr/>
            <p:nvPr>
              <p:custDataLst>
                <p:tags r:id="rId5"/>
              </p:custDataLst>
            </p:nvPr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04</a:t>
              </a:r>
            </a:p>
          </p:txBody>
        </p:sp>
        <p:sp>
          <p:nvSpPr>
            <p:cNvPr id="13" name="文本占位符 4"/>
            <p:cNvSpPr txBox="1"/>
            <p:nvPr>
              <p:custDataLst>
                <p:tags r:id="rId7"/>
              </p:custDataLst>
            </p:nvPr>
          </p:nvSpPr>
          <p:spPr>
            <a:xfrm>
              <a:off x="1407790" y="421668"/>
              <a:ext cx="3111169" cy="6195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考据问题</a:t>
              </a:r>
            </a:p>
          </p:txBody>
        </p:sp>
      </p:grp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7390130" y="2353945"/>
            <a:ext cx="450151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考据方法的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掌握和运用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7442200" y="3599815"/>
            <a:ext cx="4501515" cy="1337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考据研究（科学家生平调查、科技文献考据、科技产物复原等）与科技史及科技编史学研究的关系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 rot="2700000">
            <a:off x="451479" y="347642"/>
            <a:ext cx="702516" cy="70251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C00000"/>
              </a:solidFill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8713" y="399268"/>
            <a:ext cx="68453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6" name="文本占位符 4"/>
          <p:cNvSpPr txBox="1"/>
          <p:nvPr/>
        </p:nvSpPr>
        <p:spPr>
          <a:xfrm>
            <a:off x="1407795" y="421640"/>
            <a:ext cx="3754755" cy="619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女性主义视角的兴起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03910" y="3861435"/>
            <a:ext cx="3683000" cy="1021080"/>
            <a:chOff x="1004" y="2412"/>
            <a:chExt cx="4726" cy="1608"/>
          </a:xfrm>
        </p:grpSpPr>
        <p:sp>
          <p:nvSpPr>
            <p:cNvPr id="7" name="任意多边形 6"/>
            <p:cNvSpPr/>
            <p:nvPr/>
          </p:nvSpPr>
          <p:spPr>
            <a:xfrm>
              <a:off x="1098" y="2412"/>
              <a:ext cx="4539" cy="1608"/>
            </a:xfrm>
            <a:custGeom>
              <a:avLst/>
              <a:gdLst>
                <a:gd name="adj" fmla="val 1078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52" h="2423">
                  <a:moveTo>
                    <a:pt x="0" y="768"/>
                  </a:moveTo>
                  <a:cubicBezTo>
                    <a:pt x="-3" y="656"/>
                    <a:pt x="99" y="565"/>
                    <a:pt x="200" y="568"/>
                  </a:cubicBezTo>
                  <a:lnTo>
                    <a:pt x="677" y="568"/>
                  </a:lnTo>
                  <a:lnTo>
                    <a:pt x="961" y="0"/>
                  </a:lnTo>
                  <a:lnTo>
                    <a:pt x="1245" y="568"/>
                  </a:lnTo>
                  <a:lnTo>
                    <a:pt x="6452" y="568"/>
                  </a:lnTo>
                  <a:cubicBezTo>
                    <a:pt x="6564" y="565"/>
                    <a:pt x="6655" y="667"/>
                    <a:pt x="6652" y="768"/>
                  </a:cubicBezTo>
                  <a:lnTo>
                    <a:pt x="6652" y="2223"/>
                  </a:lnTo>
                  <a:cubicBezTo>
                    <a:pt x="6655" y="2335"/>
                    <a:pt x="6553" y="2426"/>
                    <a:pt x="6452" y="2423"/>
                  </a:cubicBezTo>
                  <a:lnTo>
                    <a:pt x="200" y="2423"/>
                  </a:lnTo>
                  <a:cubicBezTo>
                    <a:pt x="88" y="2426"/>
                    <a:pt x="-3" y="2324"/>
                    <a:pt x="0" y="2223"/>
                  </a:cubicBezTo>
                  <a:lnTo>
                    <a:pt x="0" y="7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04" y="3093"/>
              <a:ext cx="4726" cy="677"/>
            </a:xfrm>
            <a:prstGeom prst="rect">
              <a:avLst/>
            </a:prstGeom>
            <a:noFill/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意义、影响、方法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57975" y="1972310"/>
            <a:ext cx="3394075" cy="1021080"/>
            <a:chOff x="11080" y="7630"/>
            <a:chExt cx="5020" cy="1608"/>
          </a:xfrm>
        </p:grpSpPr>
        <p:sp>
          <p:nvSpPr>
            <p:cNvPr id="8" name="任意多边形 7"/>
            <p:cNvSpPr/>
            <p:nvPr/>
          </p:nvSpPr>
          <p:spPr>
            <a:xfrm flipV="1">
              <a:off x="11080" y="7630"/>
              <a:ext cx="5020" cy="1608"/>
            </a:xfrm>
            <a:custGeom>
              <a:avLst/>
              <a:gdLst>
                <a:gd name="adj" fmla="val 1078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52" h="2423">
                  <a:moveTo>
                    <a:pt x="0" y="768"/>
                  </a:moveTo>
                  <a:cubicBezTo>
                    <a:pt x="-3" y="656"/>
                    <a:pt x="99" y="565"/>
                    <a:pt x="200" y="568"/>
                  </a:cubicBezTo>
                  <a:lnTo>
                    <a:pt x="677" y="568"/>
                  </a:lnTo>
                  <a:lnTo>
                    <a:pt x="961" y="0"/>
                  </a:lnTo>
                  <a:lnTo>
                    <a:pt x="1245" y="568"/>
                  </a:lnTo>
                  <a:lnTo>
                    <a:pt x="6452" y="568"/>
                  </a:lnTo>
                  <a:cubicBezTo>
                    <a:pt x="6564" y="565"/>
                    <a:pt x="6655" y="667"/>
                    <a:pt x="6652" y="768"/>
                  </a:cubicBezTo>
                  <a:lnTo>
                    <a:pt x="6652" y="2223"/>
                  </a:lnTo>
                  <a:cubicBezTo>
                    <a:pt x="6655" y="2335"/>
                    <a:pt x="6553" y="2426"/>
                    <a:pt x="6452" y="2423"/>
                  </a:cubicBezTo>
                  <a:lnTo>
                    <a:pt x="200" y="2423"/>
                  </a:lnTo>
                  <a:cubicBezTo>
                    <a:pt x="88" y="2426"/>
                    <a:pt x="-3" y="2324"/>
                    <a:pt x="0" y="2223"/>
                  </a:cubicBezTo>
                  <a:lnTo>
                    <a:pt x="0" y="7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420" y="7882"/>
              <a:ext cx="4340" cy="677"/>
            </a:xfrm>
            <a:prstGeom prst="rect">
              <a:avLst/>
            </a:prstGeom>
            <a:noFill/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原则、困境、挑战</a:t>
              </a:r>
            </a:p>
          </p:txBody>
        </p:sp>
      </p:grpSp>
      <p:sp>
        <p:nvSpPr>
          <p:cNvPr id="47" name="文本框 46"/>
          <p:cNvSpPr txBox="1"/>
          <p:nvPr>
            <p:custDataLst>
              <p:tags r:id="rId1"/>
            </p:custDataLst>
          </p:nvPr>
        </p:nvSpPr>
        <p:spPr>
          <a:xfrm>
            <a:off x="697230" y="1972310"/>
            <a:ext cx="478345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女性主义对科学技术史研究的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意义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何在？是否以前的科技史研究都是以男性为视角？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如何以科学发展背后的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性别及权力结构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视角去分析科技史？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657975" y="3125470"/>
            <a:ext cx="478345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是否所有研究都需要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女性主义的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视角？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女性主义科技史研究如何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把握幅度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以避免引起社会纷争？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女性主义在科技史研究中还面临哪些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困境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？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48713" y="347642"/>
            <a:ext cx="6105525" cy="702516"/>
            <a:chOff x="448713" y="347642"/>
            <a:chExt cx="6105525" cy="702516"/>
          </a:xfrm>
        </p:grpSpPr>
        <p:sp>
          <p:nvSpPr>
            <p:cNvPr id="24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06</a:t>
              </a:r>
            </a:p>
          </p:txBody>
        </p:sp>
        <p:sp>
          <p:nvSpPr>
            <p:cNvPr id="26" name="文本占位符 4"/>
            <p:cNvSpPr txBox="1"/>
            <p:nvPr/>
          </p:nvSpPr>
          <p:spPr>
            <a:xfrm>
              <a:off x="1407563" y="421937"/>
              <a:ext cx="5146675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全球史与中外比较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38233" y="1703100"/>
            <a:ext cx="4420648" cy="4420648"/>
            <a:chOff x="1231267" y="1609443"/>
            <a:chExt cx="4420648" cy="4420648"/>
          </a:xfrm>
        </p:grpSpPr>
        <p:sp>
          <p:nvSpPr>
            <p:cNvPr id="22" name="椭圆 21"/>
            <p:cNvSpPr/>
            <p:nvPr/>
          </p:nvSpPr>
          <p:spPr>
            <a:xfrm>
              <a:off x="1627537" y="2038630"/>
              <a:ext cx="3628109" cy="356227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1231267" y="1609443"/>
              <a:ext cx="4420648" cy="4420648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924050" y="3347085"/>
            <a:ext cx="279527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全球史的视角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12460" y="1762760"/>
            <a:ext cx="62934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研究立场的变化：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如何看待全球化中科学技术全球化的发展？如何看待以西方近代科学为唯一的、普适性科学的这一观念？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712460" y="3093085"/>
            <a:ext cx="62934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研究趋势：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“全球史”是否是科学编史学研究的新趋势？</a:t>
            </a:r>
          </a:p>
          <a:p>
            <a:pPr indent="4572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对于科技史研究而言是否范围过大，需要考虑因素过多？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712460" y="4476115"/>
            <a:ext cx="6293485" cy="1337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具体问题：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跨文化观点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近代科学革命中不同种族的文献的差异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同一国家不同民族之间的历史</a:t>
            </a:r>
          </a:p>
        </p:txBody>
      </p:sp>
      <p:pic>
        <p:nvPicPr>
          <p:cNvPr id="11" name="图片 10" descr="3b333634393133303bcff2d3d2bcfdcdb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3275" y="3672840"/>
            <a:ext cx="292735" cy="29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48713" y="347642"/>
            <a:ext cx="6105525" cy="702516"/>
            <a:chOff x="448713" y="347642"/>
            <a:chExt cx="6105525" cy="702516"/>
          </a:xfrm>
        </p:grpSpPr>
        <p:sp>
          <p:nvSpPr>
            <p:cNvPr id="24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06</a:t>
              </a:r>
            </a:p>
          </p:txBody>
        </p:sp>
        <p:sp>
          <p:nvSpPr>
            <p:cNvPr id="26" name="文本占位符 4"/>
            <p:cNvSpPr txBox="1"/>
            <p:nvPr/>
          </p:nvSpPr>
          <p:spPr>
            <a:xfrm>
              <a:off x="1407563" y="421937"/>
              <a:ext cx="5146675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全球史与中外比较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38233" y="1703100"/>
            <a:ext cx="4420648" cy="4420648"/>
            <a:chOff x="1231267" y="1609443"/>
            <a:chExt cx="4420648" cy="4420648"/>
          </a:xfrm>
        </p:grpSpPr>
        <p:sp>
          <p:nvSpPr>
            <p:cNvPr id="22" name="椭圆 21"/>
            <p:cNvSpPr/>
            <p:nvPr/>
          </p:nvSpPr>
          <p:spPr>
            <a:xfrm>
              <a:off x="1627537" y="2038630"/>
              <a:ext cx="3628109" cy="356227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1231267" y="1609443"/>
              <a:ext cx="4420648" cy="4420648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924050" y="3093085"/>
            <a:ext cx="279527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西方科学编史学理论适用性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644515" y="1896110"/>
            <a:ext cx="62934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科学革命的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范式转换理论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能否适用于其他地域的科技发展历程分析？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711190" y="4261485"/>
            <a:ext cx="62934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学术共同体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的界定与社会、政治、人情等因素</a:t>
            </a:r>
          </a:p>
          <a:p>
            <a:pPr indent="4572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学阀可否视为一种学术共同体？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711190" y="3027045"/>
            <a:ext cx="62934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我国古代是否存在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常规科学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如果是，为什么没有产生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危机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9" name="图片 8" descr="3b333634393133303bcff2d3d2bcfdcdb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3275" y="4809490"/>
            <a:ext cx="292735" cy="29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4279" y="3435812"/>
            <a:ext cx="1085182" cy="10607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384" y="3475817"/>
            <a:ext cx="1085182" cy="1060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7974" y="3521537"/>
            <a:ext cx="1085182" cy="10607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9875" y="3521411"/>
            <a:ext cx="1091279" cy="10546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3969" y="3474547"/>
            <a:ext cx="1085182" cy="1060796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448713" y="347642"/>
            <a:ext cx="6247130" cy="702516"/>
            <a:chOff x="448713" y="347642"/>
            <a:chExt cx="6247130" cy="702516"/>
          </a:xfrm>
        </p:grpSpPr>
        <p:sp>
          <p:nvSpPr>
            <p:cNvPr id="62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07</a:t>
              </a:r>
            </a:p>
          </p:txBody>
        </p:sp>
        <p:sp>
          <p:nvSpPr>
            <p:cNvPr id="64" name="文本占位符 4"/>
            <p:cNvSpPr txBox="1"/>
            <p:nvPr/>
          </p:nvSpPr>
          <p:spPr>
            <a:xfrm>
              <a:off x="1407563" y="421937"/>
              <a:ext cx="5288280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知识媒介与近现代科技的发展</a:t>
              </a: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9498" y="2634085"/>
            <a:ext cx="1597290" cy="67061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8914" y="4880873"/>
            <a:ext cx="1664352" cy="646232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2670" y="2622678"/>
            <a:ext cx="1633870" cy="67671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3753" y="4880873"/>
            <a:ext cx="1664352" cy="64623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53346" y="2604389"/>
            <a:ext cx="1621677" cy="695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31315" y="1957070"/>
            <a:ext cx="265112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知识媒介的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价值中立性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978025" y="5640070"/>
            <a:ext cx="391731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科学编史学和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信息传播载体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的关系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744085" y="1637665"/>
            <a:ext cx="265112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等技术对科技史研究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方法、工具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的影响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349365" y="5640070"/>
            <a:ext cx="343979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当代科技史</a:t>
            </a:r>
            <a:r>
              <a:rPr 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拓展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982585" y="1637665"/>
            <a:ext cx="265112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科技史家与</a:t>
            </a:r>
            <a:r>
              <a:rPr 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高专业知识要求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的科技领域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 rot="2700000">
            <a:off x="451479" y="347642"/>
            <a:ext cx="702516" cy="70251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C00000"/>
              </a:solidFill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8713" y="399268"/>
            <a:ext cx="68453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08</a:t>
            </a:r>
          </a:p>
        </p:txBody>
      </p:sp>
      <p:sp>
        <p:nvSpPr>
          <p:cNvPr id="6" name="文本占位符 4"/>
          <p:cNvSpPr txBox="1"/>
          <p:nvPr/>
        </p:nvSpPr>
        <p:spPr>
          <a:xfrm>
            <a:off x="1407795" y="421640"/>
            <a:ext cx="3754755" cy="619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科技史与科学家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55320" y="4454525"/>
            <a:ext cx="3683000" cy="1021080"/>
            <a:chOff x="1004" y="2412"/>
            <a:chExt cx="4726" cy="1608"/>
          </a:xfrm>
        </p:grpSpPr>
        <p:sp>
          <p:nvSpPr>
            <p:cNvPr id="7" name="任意多边形 6"/>
            <p:cNvSpPr/>
            <p:nvPr/>
          </p:nvSpPr>
          <p:spPr>
            <a:xfrm>
              <a:off x="1098" y="2412"/>
              <a:ext cx="4539" cy="1608"/>
            </a:xfrm>
            <a:custGeom>
              <a:avLst/>
              <a:gdLst>
                <a:gd name="adj" fmla="val 1078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52" h="2423">
                  <a:moveTo>
                    <a:pt x="0" y="768"/>
                  </a:moveTo>
                  <a:cubicBezTo>
                    <a:pt x="-3" y="656"/>
                    <a:pt x="99" y="565"/>
                    <a:pt x="200" y="568"/>
                  </a:cubicBezTo>
                  <a:lnTo>
                    <a:pt x="677" y="568"/>
                  </a:lnTo>
                  <a:lnTo>
                    <a:pt x="961" y="0"/>
                  </a:lnTo>
                  <a:lnTo>
                    <a:pt x="1245" y="568"/>
                  </a:lnTo>
                  <a:lnTo>
                    <a:pt x="6452" y="568"/>
                  </a:lnTo>
                  <a:cubicBezTo>
                    <a:pt x="6564" y="565"/>
                    <a:pt x="6655" y="667"/>
                    <a:pt x="6652" y="768"/>
                  </a:cubicBezTo>
                  <a:lnTo>
                    <a:pt x="6652" y="2223"/>
                  </a:lnTo>
                  <a:cubicBezTo>
                    <a:pt x="6655" y="2335"/>
                    <a:pt x="6553" y="2426"/>
                    <a:pt x="6452" y="2423"/>
                  </a:cubicBezTo>
                  <a:lnTo>
                    <a:pt x="200" y="2423"/>
                  </a:lnTo>
                  <a:cubicBezTo>
                    <a:pt x="88" y="2426"/>
                    <a:pt x="-3" y="2324"/>
                    <a:pt x="0" y="2223"/>
                  </a:cubicBezTo>
                  <a:lnTo>
                    <a:pt x="0" y="7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04" y="3093"/>
              <a:ext cx="4726" cy="677"/>
            </a:xfrm>
            <a:prstGeom prst="rect">
              <a:avLst/>
            </a:prstGeom>
            <a:noFill/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对科学家的研究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57975" y="1837055"/>
            <a:ext cx="3394075" cy="1021080"/>
            <a:chOff x="11080" y="7417"/>
            <a:chExt cx="5020" cy="1608"/>
          </a:xfrm>
        </p:grpSpPr>
        <p:sp>
          <p:nvSpPr>
            <p:cNvPr id="8" name="任意多边形 7"/>
            <p:cNvSpPr/>
            <p:nvPr/>
          </p:nvSpPr>
          <p:spPr>
            <a:xfrm flipV="1">
              <a:off x="11080" y="7417"/>
              <a:ext cx="5020" cy="1608"/>
            </a:xfrm>
            <a:custGeom>
              <a:avLst/>
              <a:gdLst>
                <a:gd name="adj" fmla="val 1078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52" h="2423">
                  <a:moveTo>
                    <a:pt x="0" y="768"/>
                  </a:moveTo>
                  <a:cubicBezTo>
                    <a:pt x="-3" y="656"/>
                    <a:pt x="99" y="565"/>
                    <a:pt x="200" y="568"/>
                  </a:cubicBezTo>
                  <a:lnTo>
                    <a:pt x="677" y="568"/>
                  </a:lnTo>
                  <a:lnTo>
                    <a:pt x="961" y="0"/>
                  </a:lnTo>
                  <a:lnTo>
                    <a:pt x="1245" y="568"/>
                  </a:lnTo>
                  <a:lnTo>
                    <a:pt x="6452" y="568"/>
                  </a:lnTo>
                  <a:cubicBezTo>
                    <a:pt x="6564" y="565"/>
                    <a:pt x="6655" y="667"/>
                    <a:pt x="6652" y="768"/>
                  </a:cubicBezTo>
                  <a:lnTo>
                    <a:pt x="6652" y="2223"/>
                  </a:lnTo>
                  <a:cubicBezTo>
                    <a:pt x="6655" y="2335"/>
                    <a:pt x="6553" y="2426"/>
                    <a:pt x="6452" y="2423"/>
                  </a:cubicBezTo>
                  <a:lnTo>
                    <a:pt x="200" y="2423"/>
                  </a:lnTo>
                  <a:cubicBezTo>
                    <a:pt x="88" y="2426"/>
                    <a:pt x="-3" y="2324"/>
                    <a:pt x="0" y="2223"/>
                  </a:cubicBezTo>
                  <a:lnTo>
                    <a:pt x="0" y="76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420" y="7696"/>
              <a:ext cx="4340" cy="677"/>
            </a:xfrm>
            <a:prstGeom prst="rect">
              <a:avLst/>
            </a:prstGeom>
            <a:noFill/>
            <a:effectLst>
              <a:glow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科学家与科技史</a:t>
              </a:r>
            </a:p>
          </p:txBody>
        </p:sp>
      </p:grpSp>
      <p:sp>
        <p:nvSpPr>
          <p:cNvPr id="47" name="文本框 46"/>
          <p:cNvSpPr txBox="1"/>
          <p:nvPr>
            <p:custDataLst>
              <p:tags r:id="rId1"/>
            </p:custDataLst>
          </p:nvPr>
        </p:nvSpPr>
        <p:spPr>
          <a:xfrm>
            <a:off x="728345" y="1670685"/>
            <a:ext cx="4783455" cy="2584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描述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科学家的科学历程及其对科学发展的贡献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具有革命性、划时代意义的科学家及科技发现的贡献与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“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英雄史观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”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科学家在科学研究中的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伦理和道德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问题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657975" y="3125470"/>
            <a:ext cx="4783455" cy="2168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科技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教科书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与科学编史方式</a:t>
            </a: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科学家与科技史家之间的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壁垒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科学家对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古代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知识体系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解密的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参与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653810"/>
            <a:ext cx="6896100" cy="178945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8002" y="3775341"/>
            <a:ext cx="9144001" cy="1502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706495" y="4635500"/>
            <a:ext cx="6804660" cy="4419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科学编史学研究的目的与归宿何在？对我们的意义何在？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06495" y="3989705"/>
            <a:ext cx="62052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3600" spc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科学编史学的研究意义</a:t>
            </a:r>
          </a:p>
        </p:txBody>
      </p:sp>
      <p:sp>
        <p:nvSpPr>
          <p:cNvPr id="23" name="等腰三角形 22"/>
          <p:cNvSpPr/>
          <p:nvPr/>
        </p:nvSpPr>
        <p:spPr>
          <a:xfrm rot="512239">
            <a:off x="5668138" y="1090262"/>
            <a:ext cx="396044" cy="34141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24" name="等腰三角形 23"/>
          <p:cNvSpPr/>
          <p:nvPr/>
        </p:nvSpPr>
        <p:spPr>
          <a:xfrm rot="20371609">
            <a:off x="4411324" y="1047012"/>
            <a:ext cx="266490" cy="19627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31" name="等腰三角形 30"/>
          <p:cNvSpPr/>
          <p:nvPr/>
        </p:nvSpPr>
        <p:spPr>
          <a:xfrm rot="20371609">
            <a:off x="3473958" y="603416"/>
            <a:ext cx="266490" cy="19627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8079" y="5638974"/>
            <a:ext cx="2255286" cy="516274"/>
            <a:chOff x="6698079" y="5638974"/>
            <a:chExt cx="2255286" cy="516274"/>
          </a:xfrm>
        </p:grpSpPr>
        <p:sp>
          <p:nvSpPr>
            <p:cNvPr id="55" name="等腰三角形 54"/>
            <p:cNvSpPr/>
            <p:nvPr/>
          </p:nvSpPr>
          <p:spPr>
            <a:xfrm rot="512239">
              <a:off x="6698079" y="5813831"/>
              <a:ext cx="396044" cy="34141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20371609">
              <a:off x="7835024" y="5968001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20371609">
              <a:off x="8755343" y="5638974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10372582" y="6229919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241720" y="1911931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609693" y="5277660"/>
            <a:ext cx="2207080" cy="220708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59810" y="2157730"/>
            <a:ext cx="29432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4800" spc="0" dirty="0">
                <a:solidFill>
                  <a:schemeClr val="bg1"/>
                </a:solidFill>
              </a:rPr>
              <a:t>第三部分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448713" y="347642"/>
            <a:ext cx="6550886" cy="702516"/>
            <a:chOff x="448713" y="347642"/>
            <a:chExt cx="6550886" cy="702516"/>
          </a:xfrm>
        </p:grpSpPr>
        <p:sp>
          <p:nvSpPr>
            <p:cNvPr id="47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49" name="文本占位符 4"/>
            <p:cNvSpPr txBox="1"/>
            <p:nvPr/>
          </p:nvSpPr>
          <p:spPr>
            <a:xfrm>
              <a:off x="1407789" y="421937"/>
              <a:ext cx="5591810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科学编史学如何服务于科技史研究</a:t>
              </a: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017905" y="1520190"/>
            <a:ext cx="3611245" cy="2168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某种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编史学进路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进入科技史研究是意义大于作用还是作用大于意义？</a:t>
            </a:r>
          </a:p>
          <a:p>
            <a:pPr indent="457200"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编史学进路研究的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实际意义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 </a:t>
            </a:r>
          </a:p>
          <a:p>
            <a:pPr indent="457200"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对科技史研究者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的影响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22563" y="5902622"/>
            <a:ext cx="4780280" cy="702516"/>
            <a:chOff x="448713" y="347642"/>
            <a:chExt cx="4780280" cy="702516"/>
          </a:xfrm>
        </p:grpSpPr>
        <p:sp>
          <p:nvSpPr>
            <p:cNvPr id="4" name="圆角矩形 3"/>
            <p:cNvSpPr/>
            <p:nvPr>
              <p:custDataLst>
                <p:tags r:id="rId11"/>
              </p:custDataLst>
            </p:nvPr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6" name="文本占位符 4"/>
            <p:cNvSpPr txBox="1"/>
            <p:nvPr>
              <p:custDataLst>
                <p:tags r:id="rId13"/>
              </p:custDataLst>
            </p:nvPr>
          </p:nvSpPr>
          <p:spPr>
            <a:xfrm>
              <a:off x="1407563" y="421937"/>
              <a:ext cx="3821430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科学编史学理论的创新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pic>
        <p:nvPicPr>
          <p:cNvPr id="12" name="图片 11" descr="3b333634393133303bcff2d3d2bcfdcdb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3475" y="2927985"/>
            <a:ext cx="292735" cy="292735"/>
          </a:xfrm>
          <a:prstGeom prst="rect">
            <a:avLst/>
          </a:prstGeom>
        </p:spPr>
      </p:pic>
      <p:pic>
        <p:nvPicPr>
          <p:cNvPr id="13" name="图片 12" descr="3b333634393133303bcff2d3d2bcfdcdb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3475" y="3282315"/>
            <a:ext cx="292735" cy="29273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017905" y="4342130"/>
            <a:ext cx="361124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科技史研究的关注点：</a:t>
            </a: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理论争议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VS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实际意义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918450" y="1929130"/>
            <a:ext cx="3611245" cy="3830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中西古代的科学发展模式相去甚远，而现在的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编史学理论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基本上是西方人构建的，我们怎样合理地将其用于中国科技史研究？</a:t>
            </a:r>
          </a:p>
          <a:p>
            <a:pPr algn="l">
              <a:lnSpc>
                <a:spcPct val="150000"/>
              </a:lnSpc>
            </a:pP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是否需要构建中国自己的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话语体系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，以及怎样构建自己的话语体系？</a:t>
            </a:r>
          </a:p>
          <a:p>
            <a:pPr algn="l">
              <a:lnSpc>
                <a:spcPct val="150000"/>
              </a:lnSpc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 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362450" y="1905000"/>
            <a:ext cx="3467100" cy="3467100"/>
            <a:chOff x="4518959" y="1905000"/>
            <a:chExt cx="3467100" cy="3467100"/>
          </a:xfrm>
        </p:grpSpPr>
        <p:sp>
          <p:nvSpPr>
            <p:cNvPr id="17" name="菱形 16"/>
            <p:cNvSpPr/>
            <p:nvPr>
              <p:custDataLst>
                <p:tags r:id="rId6"/>
              </p:custDataLst>
            </p:nvPr>
          </p:nvSpPr>
          <p:spPr>
            <a:xfrm>
              <a:off x="4518959" y="1905000"/>
              <a:ext cx="3467100" cy="3467100"/>
            </a:xfrm>
            <a:prstGeom prst="diamond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6658897" y="2278884"/>
              <a:ext cx="981541" cy="957155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4996426" y="2254064"/>
              <a:ext cx="987638" cy="976683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4999138" y="4107249"/>
              <a:ext cx="981541" cy="976683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6639211" y="4104752"/>
              <a:ext cx="981541" cy="976683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-437508" y="-692315"/>
            <a:ext cx="6997649" cy="8449690"/>
            <a:chOff x="5689709" y="-692315"/>
            <a:chExt cx="6997649" cy="8449690"/>
          </a:xfrm>
        </p:grpSpPr>
        <p:sp>
          <p:nvSpPr>
            <p:cNvPr id="59" name="椭圆 58"/>
            <p:cNvSpPr/>
            <p:nvPr/>
          </p:nvSpPr>
          <p:spPr>
            <a:xfrm>
              <a:off x="10493078" y="6372745"/>
              <a:ext cx="1384630" cy="138463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 rot="512239">
              <a:off x="5689709" y="5750263"/>
              <a:ext cx="459609" cy="39621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9731459" y="943253"/>
              <a:ext cx="1533919" cy="737654"/>
              <a:chOff x="9731459" y="943253"/>
              <a:chExt cx="1533919" cy="737654"/>
            </a:xfrm>
          </p:grpSpPr>
          <p:sp>
            <p:nvSpPr>
              <p:cNvPr id="55" name="等腰三角形 54"/>
              <p:cNvSpPr/>
              <p:nvPr/>
            </p:nvSpPr>
            <p:spPr>
              <a:xfrm rot="512239">
                <a:off x="10789902" y="943253"/>
                <a:ext cx="475476" cy="409893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黑体旧字形 Normal" panose="020B0400000000000000" pitchFamily="34" charset="-128"/>
                </a:endParaRPr>
              </a:p>
            </p:txBody>
          </p:sp>
          <p:sp>
            <p:nvSpPr>
              <p:cNvPr id="56" name="等腰三角形 55"/>
              <p:cNvSpPr/>
              <p:nvPr/>
            </p:nvSpPr>
            <p:spPr>
              <a:xfrm rot="20371609">
                <a:off x="9731459" y="1389315"/>
                <a:ext cx="395914" cy="291592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黑体旧字形 Normal" panose="020B0400000000000000" pitchFamily="34" charset="-128"/>
                </a:endParaRPr>
              </a:p>
            </p:txBody>
          </p:sp>
        </p:grpSp>
        <p:sp>
          <p:nvSpPr>
            <p:cNvPr id="57" name="等腰三角形 56"/>
            <p:cNvSpPr/>
            <p:nvPr/>
          </p:nvSpPr>
          <p:spPr>
            <a:xfrm rot="20371609">
              <a:off x="7411852" y="5553958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1302728" y="-692315"/>
              <a:ext cx="1384630" cy="138463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 flipH="1">
            <a:off x="8609988" y="0"/>
            <a:ext cx="5423898" cy="6858000"/>
            <a:chOff x="0" y="0"/>
            <a:chExt cx="5423898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1" name="任意多边形: 形状 40"/>
            <p:cNvSpPr/>
            <p:nvPr/>
          </p:nvSpPr>
          <p:spPr>
            <a:xfrm>
              <a:off x="0" y="0"/>
              <a:ext cx="5052200" cy="6858000"/>
            </a:xfrm>
            <a:custGeom>
              <a:avLst/>
              <a:gdLst>
                <a:gd name="connsiteX0" fmla="*/ 0 w 5052200"/>
                <a:gd name="connsiteY0" fmla="*/ 0 h 6858000"/>
                <a:gd name="connsiteX1" fmla="*/ 2641585 w 5052200"/>
                <a:gd name="connsiteY1" fmla="*/ 0 h 6858000"/>
                <a:gd name="connsiteX2" fmla="*/ 2756387 w 5052200"/>
                <a:gd name="connsiteY2" fmla="*/ 44179 h 6858000"/>
                <a:gd name="connsiteX3" fmla="*/ 5052200 w 5052200"/>
                <a:gd name="connsiteY3" fmla="*/ 3424662 h 6858000"/>
                <a:gd name="connsiteX4" fmla="*/ 2756387 w 5052200"/>
                <a:gd name="connsiteY4" fmla="*/ 6805145 h 6858000"/>
                <a:gd name="connsiteX5" fmla="*/ 2619040 w 5052200"/>
                <a:gd name="connsiteY5" fmla="*/ 6858000 h 6858000"/>
                <a:gd name="connsiteX6" fmla="*/ 0 w 50522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200" h="6858000">
                  <a:moveTo>
                    <a:pt x="0" y="0"/>
                  </a:moveTo>
                  <a:lnTo>
                    <a:pt x="2641585" y="0"/>
                  </a:lnTo>
                  <a:lnTo>
                    <a:pt x="2756387" y="44179"/>
                  </a:lnTo>
                  <a:cubicBezTo>
                    <a:pt x="4105540" y="601132"/>
                    <a:pt x="5052200" y="1904997"/>
                    <a:pt x="5052200" y="3424662"/>
                  </a:cubicBezTo>
                  <a:cubicBezTo>
                    <a:pt x="5052200" y="4944327"/>
                    <a:pt x="4105540" y="6248192"/>
                    <a:pt x="2756387" y="6805145"/>
                  </a:cubicBezTo>
                  <a:lnTo>
                    <a:pt x="261904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0" y="0"/>
              <a:ext cx="5423898" cy="6858000"/>
            </a:xfrm>
            <a:custGeom>
              <a:avLst/>
              <a:gdLst>
                <a:gd name="connsiteX0" fmla="*/ 0 w 5423898"/>
                <a:gd name="connsiteY0" fmla="*/ 0 h 6858000"/>
                <a:gd name="connsiteX1" fmla="*/ 3665018 w 5423898"/>
                <a:gd name="connsiteY1" fmla="*/ 0 h 6858000"/>
                <a:gd name="connsiteX2" fmla="*/ 3764672 w 5423898"/>
                <a:gd name="connsiteY2" fmla="*/ 71783 h 6858000"/>
                <a:gd name="connsiteX3" fmla="*/ 5423898 w 5423898"/>
                <a:gd name="connsiteY3" fmla="*/ 3424663 h 6858000"/>
                <a:gd name="connsiteX4" fmla="*/ 3764672 w 5423898"/>
                <a:gd name="connsiteY4" fmla="*/ 6777543 h 6858000"/>
                <a:gd name="connsiteX5" fmla="*/ 3652975 w 5423898"/>
                <a:gd name="connsiteY5" fmla="*/ 6858000 h 6858000"/>
                <a:gd name="connsiteX6" fmla="*/ 0 w 5423898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23898" h="6858000">
                  <a:moveTo>
                    <a:pt x="0" y="0"/>
                  </a:moveTo>
                  <a:lnTo>
                    <a:pt x="3665018" y="0"/>
                  </a:lnTo>
                  <a:lnTo>
                    <a:pt x="3764672" y="71783"/>
                  </a:lnTo>
                  <a:cubicBezTo>
                    <a:pt x="4771925" y="834807"/>
                    <a:pt x="5423898" y="2052612"/>
                    <a:pt x="5423898" y="3424663"/>
                  </a:cubicBezTo>
                  <a:cubicBezTo>
                    <a:pt x="5423898" y="4796714"/>
                    <a:pt x="4771925" y="6014519"/>
                    <a:pt x="3764672" y="6777543"/>
                  </a:cubicBezTo>
                  <a:lnTo>
                    <a:pt x="365297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ln w="6350" cmpd="sng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386542" y="2528706"/>
            <a:ext cx="4997616" cy="1507814"/>
            <a:chOff x="6337099" y="2790607"/>
            <a:chExt cx="4997616" cy="1507814"/>
          </a:xfrm>
        </p:grpSpPr>
        <p:sp>
          <p:nvSpPr>
            <p:cNvPr id="9" name="文本框 8"/>
            <p:cNvSpPr txBox="1"/>
            <p:nvPr/>
          </p:nvSpPr>
          <p:spPr>
            <a:xfrm>
              <a:off x="6337099" y="2790607"/>
              <a:ext cx="4997616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感  谢</a:t>
              </a:r>
              <a:endParaRPr lang="zh-CN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6713187" y="3991716"/>
              <a:ext cx="2815590" cy="306705"/>
              <a:chOff x="7739380" y="4607560"/>
              <a:chExt cx="2815590" cy="3067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8070215" y="4607560"/>
                <a:ext cx="2484755" cy="306705"/>
                <a:chOff x="1960" y="8382"/>
                <a:chExt cx="3913" cy="483"/>
              </a:xfrm>
            </p:grpSpPr>
            <p:sp>
              <p:nvSpPr>
                <p:cNvPr id="47" name="文本框 46"/>
                <p:cNvSpPr txBox="1"/>
                <p:nvPr/>
              </p:nvSpPr>
              <p:spPr>
                <a:xfrm>
                  <a:off x="2559" y="8382"/>
                  <a:ext cx="3314" cy="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sz="1400" dirty="0">
                      <a:solidFill>
                        <a:schemeClr val="bg1"/>
                      </a:solidFill>
                      <a:effectLst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cs typeface="微软雅黑" panose="020B0503020204020204" pitchFamily="34" charset="-122"/>
                    </a:rPr>
                    <a:t>汇报人：稻小壳</a:t>
                  </a:r>
                </a:p>
              </p:txBody>
            </p:sp>
            <p:grpSp>
              <p:nvGrpSpPr>
                <p:cNvPr id="127" name="Group 159"/>
                <p:cNvGrpSpPr>
                  <a:grpSpLocks noChangeAspect="1"/>
                </p:cNvGrpSpPr>
                <p:nvPr/>
              </p:nvGrpSpPr>
              <p:grpSpPr bwMode="auto">
                <a:xfrm>
                  <a:off x="1960" y="8423"/>
                  <a:ext cx="410" cy="391"/>
                  <a:chOff x="4535" y="2944"/>
                  <a:chExt cx="554" cy="592"/>
                </a:xfrm>
                <a:solidFill>
                  <a:schemeClr val="bg1"/>
                </a:solidFill>
              </p:grpSpPr>
              <p:sp>
                <p:nvSpPr>
                  <p:cNvPr id="134" name="23"/>
                  <p:cNvSpPr/>
                  <p:nvPr/>
                </p:nvSpPr>
                <p:spPr bwMode="auto">
                  <a:xfrm>
                    <a:off x="4889" y="3010"/>
                    <a:ext cx="194" cy="10"/>
                  </a:xfrm>
                  <a:custGeom>
                    <a:avLst/>
                    <a:gdLst>
                      <a:gd name="T0" fmla="*/ 265 w 265"/>
                      <a:gd name="T1" fmla="*/ 0 h 14"/>
                      <a:gd name="T2" fmla="*/ 0 w 265"/>
                      <a:gd name="T3" fmla="*/ 0 h 14"/>
                      <a:gd name="T4" fmla="*/ 8 w 265"/>
                      <a:gd name="T5" fmla="*/ 14 h 14"/>
                      <a:gd name="T6" fmla="*/ 265 w 265"/>
                      <a:gd name="T7" fmla="*/ 14 h 14"/>
                      <a:gd name="T8" fmla="*/ 265 w 265"/>
                      <a:gd name="T9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5" h="14">
                        <a:moveTo>
                          <a:pt x="26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4"/>
                          <a:pt x="5" y="9"/>
                          <a:pt x="8" y="14"/>
                        </a:cubicBezTo>
                        <a:cubicBezTo>
                          <a:pt x="265" y="14"/>
                          <a:pt x="265" y="14"/>
                          <a:pt x="265" y="14"/>
                        </a:cubicBezTo>
                        <a:lnTo>
                          <a:pt x="26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  <p:sp>
                <p:nvSpPr>
                  <p:cNvPr id="128" name="3"/>
                  <p:cNvSpPr/>
                  <p:nvPr/>
                </p:nvSpPr>
                <p:spPr bwMode="auto">
                  <a:xfrm>
                    <a:off x="4535" y="3250"/>
                    <a:ext cx="498" cy="286"/>
                  </a:xfrm>
                  <a:custGeom>
                    <a:avLst/>
                    <a:gdLst>
                      <a:gd name="T0" fmla="*/ 628 w 679"/>
                      <a:gd name="T1" fmla="*/ 72 h 388"/>
                      <a:gd name="T2" fmla="*/ 612 w 679"/>
                      <a:gd name="T3" fmla="*/ 46 h 388"/>
                      <a:gd name="T4" fmla="*/ 583 w 679"/>
                      <a:gd name="T5" fmla="*/ 33 h 388"/>
                      <a:gd name="T6" fmla="*/ 412 w 679"/>
                      <a:gd name="T7" fmla="*/ 0 h 388"/>
                      <a:gd name="T8" fmla="*/ 461 w 679"/>
                      <a:gd name="T9" fmla="*/ 33 h 388"/>
                      <a:gd name="T10" fmla="*/ 383 w 679"/>
                      <a:gd name="T11" fmla="*/ 278 h 388"/>
                      <a:gd name="T12" fmla="*/ 339 w 679"/>
                      <a:gd name="T13" fmla="*/ 96 h 388"/>
                      <a:gd name="T14" fmla="*/ 295 w 679"/>
                      <a:gd name="T15" fmla="*/ 278 h 388"/>
                      <a:gd name="T16" fmla="*/ 217 w 679"/>
                      <a:gd name="T17" fmla="*/ 33 h 388"/>
                      <a:gd name="T18" fmla="*/ 267 w 679"/>
                      <a:gd name="T19" fmla="*/ 0 h 388"/>
                      <a:gd name="T20" fmla="*/ 96 w 679"/>
                      <a:gd name="T21" fmla="*/ 33 h 388"/>
                      <a:gd name="T22" fmla="*/ 67 w 679"/>
                      <a:gd name="T23" fmla="*/ 46 h 388"/>
                      <a:gd name="T24" fmla="*/ 51 w 679"/>
                      <a:gd name="T25" fmla="*/ 72 h 388"/>
                      <a:gd name="T26" fmla="*/ 0 w 679"/>
                      <a:gd name="T27" fmla="*/ 295 h 388"/>
                      <a:gd name="T28" fmla="*/ 96 w 679"/>
                      <a:gd name="T29" fmla="*/ 328 h 388"/>
                      <a:gd name="T30" fmla="*/ 323 w 679"/>
                      <a:gd name="T31" fmla="*/ 388 h 388"/>
                      <a:gd name="T32" fmla="*/ 339 w 679"/>
                      <a:gd name="T33" fmla="*/ 388 h 388"/>
                      <a:gd name="T34" fmla="*/ 356 w 679"/>
                      <a:gd name="T35" fmla="*/ 388 h 388"/>
                      <a:gd name="T36" fmla="*/ 583 w 679"/>
                      <a:gd name="T37" fmla="*/ 328 h 388"/>
                      <a:gd name="T38" fmla="*/ 679 w 679"/>
                      <a:gd name="T39" fmla="*/ 295 h 388"/>
                      <a:gd name="T40" fmla="*/ 628 w 679"/>
                      <a:gd name="T41" fmla="*/ 72 h 3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79" h="388">
                        <a:moveTo>
                          <a:pt x="628" y="72"/>
                        </a:moveTo>
                        <a:cubicBezTo>
                          <a:pt x="626" y="63"/>
                          <a:pt x="621" y="54"/>
                          <a:pt x="612" y="46"/>
                        </a:cubicBezTo>
                        <a:cubicBezTo>
                          <a:pt x="604" y="39"/>
                          <a:pt x="594" y="35"/>
                          <a:pt x="583" y="33"/>
                        </a:cubicBezTo>
                        <a:cubicBezTo>
                          <a:pt x="412" y="0"/>
                          <a:pt x="412" y="0"/>
                          <a:pt x="412" y="0"/>
                        </a:cubicBezTo>
                        <a:cubicBezTo>
                          <a:pt x="461" y="33"/>
                          <a:pt x="461" y="33"/>
                          <a:pt x="461" y="33"/>
                        </a:cubicBezTo>
                        <a:cubicBezTo>
                          <a:pt x="383" y="278"/>
                          <a:pt x="383" y="278"/>
                          <a:pt x="383" y="278"/>
                        </a:cubicBezTo>
                        <a:cubicBezTo>
                          <a:pt x="339" y="96"/>
                          <a:pt x="339" y="96"/>
                          <a:pt x="339" y="96"/>
                        </a:cubicBezTo>
                        <a:cubicBezTo>
                          <a:pt x="295" y="278"/>
                          <a:pt x="295" y="278"/>
                          <a:pt x="295" y="278"/>
                        </a:cubicBezTo>
                        <a:cubicBezTo>
                          <a:pt x="217" y="33"/>
                          <a:pt x="217" y="33"/>
                          <a:pt x="217" y="33"/>
                        </a:cubicBezTo>
                        <a:cubicBezTo>
                          <a:pt x="267" y="0"/>
                          <a:pt x="267" y="0"/>
                          <a:pt x="267" y="0"/>
                        </a:cubicBezTo>
                        <a:cubicBezTo>
                          <a:pt x="96" y="33"/>
                          <a:pt x="96" y="33"/>
                          <a:pt x="96" y="33"/>
                        </a:cubicBezTo>
                        <a:cubicBezTo>
                          <a:pt x="85" y="35"/>
                          <a:pt x="75" y="39"/>
                          <a:pt x="67" y="46"/>
                        </a:cubicBezTo>
                        <a:cubicBezTo>
                          <a:pt x="58" y="54"/>
                          <a:pt x="53" y="63"/>
                          <a:pt x="51" y="72"/>
                        </a:cubicBezTo>
                        <a:cubicBezTo>
                          <a:pt x="0" y="295"/>
                          <a:pt x="0" y="295"/>
                          <a:pt x="0" y="295"/>
                        </a:cubicBezTo>
                        <a:cubicBezTo>
                          <a:pt x="96" y="328"/>
                          <a:pt x="96" y="328"/>
                          <a:pt x="96" y="328"/>
                        </a:cubicBezTo>
                        <a:cubicBezTo>
                          <a:pt x="127" y="361"/>
                          <a:pt x="216" y="385"/>
                          <a:pt x="323" y="388"/>
                        </a:cubicBezTo>
                        <a:cubicBezTo>
                          <a:pt x="339" y="388"/>
                          <a:pt x="339" y="388"/>
                          <a:pt x="339" y="388"/>
                        </a:cubicBezTo>
                        <a:cubicBezTo>
                          <a:pt x="356" y="388"/>
                          <a:pt x="356" y="388"/>
                          <a:pt x="356" y="388"/>
                        </a:cubicBezTo>
                        <a:cubicBezTo>
                          <a:pt x="463" y="385"/>
                          <a:pt x="551" y="361"/>
                          <a:pt x="583" y="328"/>
                        </a:cubicBezTo>
                        <a:cubicBezTo>
                          <a:pt x="679" y="295"/>
                          <a:pt x="679" y="295"/>
                          <a:pt x="679" y="295"/>
                        </a:cubicBezTo>
                        <a:lnTo>
                          <a:pt x="628" y="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  <p:sp>
                <p:nvSpPr>
                  <p:cNvPr id="129" name="形状34"/>
                  <p:cNvSpPr/>
                  <p:nvPr/>
                </p:nvSpPr>
                <p:spPr bwMode="auto">
                  <a:xfrm>
                    <a:off x="4755" y="3269"/>
                    <a:ext cx="58" cy="52"/>
                  </a:xfrm>
                  <a:custGeom>
                    <a:avLst/>
                    <a:gdLst>
                      <a:gd name="T0" fmla="*/ 29 w 58"/>
                      <a:gd name="T1" fmla="*/ 0 h 52"/>
                      <a:gd name="T2" fmla="*/ 0 w 58"/>
                      <a:gd name="T3" fmla="*/ 10 h 52"/>
                      <a:gd name="T4" fmla="*/ 29 w 58"/>
                      <a:gd name="T5" fmla="*/ 52 h 52"/>
                      <a:gd name="T6" fmla="*/ 58 w 58"/>
                      <a:gd name="T7" fmla="*/ 10 h 52"/>
                      <a:gd name="T8" fmla="*/ 29 w 58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2">
                        <a:moveTo>
                          <a:pt x="29" y="0"/>
                        </a:moveTo>
                        <a:lnTo>
                          <a:pt x="0" y="10"/>
                        </a:lnTo>
                        <a:lnTo>
                          <a:pt x="29" y="52"/>
                        </a:lnTo>
                        <a:lnTo>
                          <a:pt x="58" y="10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  <p:sp>
                <p:nvSpPr>
                  <p:cNvPr id="130" name="形状3"/>
                  <p:cNvSpPr/>
                  <p:nvPr/>
                </p:nvSpPr>
                <p:spPr bwMode="auto">
                  <a:xfrm>
                    <a:off x="4663" y="2975"/>
                    <a:ext cx="242" cy="289"/>
                  </a:xfrm>
                  <a:custGeom>
                    <a:avLst/>
                    <a:gdLst>
                      <a:gd name="T0" fmla="*/ 311 w 329"/>
                      <a:gd name="T1" fmla="*/ 181 h 393"/>
                      <a:gd name="T2" fmla="*/ 164 w 329"/>
                      <a:gd name="T3" fmla="*/ 0 h 393"/>
                      <a:gd name="T4" fmla="*/ 18 w 329"/>
                      <a:gd name="T5" fmla="*/ 181 h 393"/>
                      <a:gd name="T6" fmla="*/ 11 w 329"/>
                      <a:gd name="T7" fmla="*/ 229 h 393"/>
                      <a:gd name="T8" fmla="*/ 34 w 329"/>
                      <a:gd name="T9" fmla="*/ 261 h 393"/>
                      <a:gd name="T10" fmla="*/ 164 w 329"/>
                      <a:gd name="T11" fmla="*/ 393 h 393"/>
                      <a:gd name="T12" fmla="*/ 295 w 329"/>
                      <a:gd name="T13" fmla="*/ 261 h 393"/>
                      <a:gd name="T14" fmla="*/ 318 w 329"/>
                      <a:gd name="T15" fmla="*/ 229 h 393"/>
                      <a:gd name="T16" fmla="*/ 311 w 329"/>
                      <a:gd name="T17" fmla="*/ 181 h 3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29" h="393">
                        <a:moveTo>
                          <a:pt x="311" y="181"/>
                        </a:moveTo>
                        <a:cubicBezTo>
                          <a:pt x="311" y="80"/>
                          <a:pt x="269" y="0"/>
                          <a:pt x="164" y="0"/>
                        </a:cubicBezTo>
                        <a:cubicBezTo>
                          <a:pt x="60" y="0"/>
                          <a:pt x="18" y="80"/>
                          <a:pt x="18" y="181"/>
                        </a:cubicBezTo>
                        <a:cubicBezTo>
                          <a:pt x="7" y="186"/>
                          <a:pt x="0" y="200"/>
                          <a:pt x="11" y="229"/>
                        </a:cubicBezTo>
                        <a:cubicBezTo>
                          <a:pt x="16" y="243"/>
                          <a:pt x="26" y="255"/>
                          <a:pt x="34" y="261"/>
                        </a:cubicBezTo>
                        <a:cubicBezTo>
                          <a:pt x="64" y="336"/>
                          <a:pt x="122" y="393"/>
                          <a:pt x="164" y="393"/>
                        </a:cubicBezTo>
                        <a:cubicBezTo>
                          <a:pt x="206" y="393"/>
                          <a:pt x="265" y="336"/>
                          <a:pt x="295" y="261"/>
                        </a:cubicBezTo>
                        <a:cubicBezTo>
                          <a:pt x="303" y="255"/>
                          <a:pt x="313" y="243"/>
                          <a:pt x="318" y="229"/>
                        </a:cubicBezTo>
                        <a:cubicBezTo>
                          <a:pt x="329" y="200"/>
                          <a:pt x="322" y="186"/>
                          <a:pt x="311" y="18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  <p:sp>
                <p:nvSpPr>
                  <p:cNvPr id="131" name="形状13"/>
                  <p:cNvSpPr/>
                  <p:nvPr/>
                </p:nvSpPr>
                <p:spPr bwMode="auto">
                  <a:xfrm>
                    <a:off x="4911" y="3078"/>
                    <a:ext cx="56" cy="10"/>
                  </a:xfrm>
                  <a:custGeom>
                    <a:avLst/>
                    <a:gdLst>
                      <a:gd name="T0" fmla="*/ 77 w 77"/>
                      <a:gd name="T1" fmla="*/ 0 h 13"/>
                      <a:gd name="T2" fmla="*/ 0 w 77"/>
                      <a:gd name="T3" fmla="*/ 0 h 13"/>
                      <a:gd name="T4" fmla="*/ 1 w 77"/>
                      <a:gd name="T5" fmla="*/ 13 h 13"/>
                      <a:gd name="T6" fmla="*/ 77 w 77"/>
                      <a:gd name="T7" fmla="*/ 13 h 13"/>
                      <a:gd name="T8" fmla="*/ 77 w 7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13">
                        <a:moveTo>
                          <a:pt x="77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1" y="9"/>
                          <a:pt x="1" y="13"/>
                        </a:cubicBezTo>
                        <a:cubicBezTo>
                          <a:pt x="77" y="13"/>
                          <a:pt x="77" y="13"/>
                          <a:pt x="77" y="13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  <p:sp>
                <p:nvSpPr>
                  <p:cNvPr id="132" name="形状12"/>
                  <p:cNvSpPr/>
                  <p:nvPr/>
                </p:nvSpPr>
                <p:spPr bwMode="auto">
                  <a:xfrm>
                    <a:off x="4904" y="3045"/>
                    <a:ext cx="179" cy="9"/>
                  </a:xfrm>
                  <a:custGeom>
                    <a:avLst/>
                    <a:gdLst>
                      <a:gd name="T0" fmla="*/ 245 w 245"/>
                      <a:gd name="T1" fmla="*/ 0 h 13"/>
                      <a:gd name="T2" fmla="*/ 0 w 245"/>
                      <a:gd name="T3" fmla="*/ 0 h 13"/>
                      <a:gd name="T4" fmla="*/ 4 w 245"/>
                      <a:gd name="T5" fmla="*/ 13 h 13"/>
                      <a:gd name="T6" fmla="*/ 245 w 245"/>
                      <a:gd name="T7" fmla="*/ 13 h 13"/>
                      <a:gd name="T8" fmla="*/ 245 w 245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5" h="13">
                        <a:moveTo>
                          <a:pt x="24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4"/>
                          <a:pt x="3" y="8"/>
                          <a:pt x="4" y="13"/>
                        </a:cubicBezTo>
                        <a:cubicBezTo>
                          <a:pt x="245" y="13"/>
                          <a:pt x="245" y="13"/>
                          <a:pt x="245" y="13"/>
                        </a:cubicBezTo>
                        <a:lnTo>
                          <a:pt x="24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  <p:sp>
                <p:nvSpPr>
                  <p:cNvPr id="133" name="形状1"/>
                  <p:cNvSpPr/>
                  <p:nvPr/>
                </p:nvSpPr>
                <p:spPr bwMode="auto">
                  <a:xfrm>
                    <a:off x="4813" y="2944"/>
                    <a:ext cx="276" cy="279"/>
                  </a:xfrm>
                  <a:custGeom>
                    <a:avLst/>
                    <a:gdLst>
                      <a:gd name="T0" fmla="*/ 368 w 377"/>
                      <a:gd name="T1" fmla="*/ 9 h 379"/>
                      <a:gd name="T2" fmla="*/ 346 w 377"/>
                      <a:gd name="T3" fmla="*/ 0 h 379"/>
                      <a:gd name="T4" fmla="*/ 0 w 377"/>
                      <a:gd name="T5" fmla="*/ 0 h 379"/>
                      <a:gd name="T6" fmla="*/ 40 w 377"/>
                      <a:gd name="T7" fmla="*/ 32 h 379"/>
                      <a:gd name="T8" fmla="*/ 346 w 377"/>
                      <a:gd name="T9" fmla="*/ 32 h 379"/>
                      <a:gd name="T10" fmla="*/ 346 w 377"/>
                      <a:gd name="T11" fmla="*/ 252 h 379"/>
                      <a:gd name="T12" fmla="*/ 261 w 377"/>
                      <a:gd name="T13" fmla="*/ 252 h 379"/>
                      <a:gd name="T14" fmla="*/ 198 w 377"/>
                      <a:gd name="T15" fmla="*/ 315 h 379"/>
                      <a:gd name="T16" fmla="*/ 198 w 377"/>
                      <a:gd name="T17" fmla="*/ 252 h 379"/>
                      <a:gd name="T18" fmla="*/ 95 w 377"/>
                      <a:gd name="T19" fmla="*/ 252 h 379"/>
                      <a:gd name="T20" fmla="*/ 75 w 377"/>
                      <a:gd name="T21" fmla="*/ 283 h 379"/>
                      <a:gd name="T22" fmla="*/ 166 w 377"/>
                      <a:gd name="T23" fmla="*/ 283 h 379"/>
                      <a:gd name="T24" fmla="*/ 166 w 377"/>
                      <a:gd name="T25" fmla="*/ 370 h 379"/>
                      <a:gd name="T26" fmla="*/ 172 w 377"/>
                      <a:gd name="T27" fmla="*/ 378 h 379"/>
                      <a:gd name="T28" fmla="*/ 182 w 377"/>
                      <a:gd name="T29" fmla="*/ 376 h 379"/>
                      <a:gd name="T30" fmla="*/ 274 w 377"/>
                      <a:gd name="T31" fmla="*/ 283 h 379"/>
                      <a:gd name="T32" fmla="*/ 346 w 377"/>
                      <a:gd name="T33" fmla="*/ 283 h 379"/>
                      <a:gd name="T34" fmla="*/ 368 w 377"/>
                      <a:gd name="T35" fmla="*/ 274 h 379"/>
                      <a:gd name="T36" fmla="*/ 377 w 377"/>
                      <a:gd name="T37" fmla="*/ 252 h 379"/>
                      <a:gd name="T38" fmla="*/ 377 w 377"/>
                      <a:gd name="T39" fmla="*/ 32 h 379"/>
                      <a:gd name="T40" fmla="*/ 368 w 377"/>
                      <a:gd name="T41" fmla="*/ 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77" h="379">
                        <a:moveTo>
                          <a:pt x="368" y="9"/>
                        </a:moveTo>
                        <a:cubicBezTo>
                          <a:pt x="362" y="3"/>
                          <a:pt x="354" y="0"/>
                          <a:pt x="346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5" y="8"/>
                          <a:pt x="29" y="19"/>
                          <a:pt x="40" y="32"/>
                        </a:cubicBezTo>
                        <a:cubicBezTo>
                          <a:pt x="346" y="32"/>
                          <a:pt x="346" y="32"/>
                          <a:pt x="346" y="32"/>
                        </a:cubicBezTo>
                        <a:cubicBezTo>
                          <a:pt x="346" y="252"/>
                          <a:pt x="346" y="252"/>
                          <a:pt x="346" y="252"/>
                        </a:cubicBezTo>
                        <a:cubicBezTo>
                          <a:pt x="261" y="252"/>
                          <a:pt x="261" y="252"/>
                          <a:pt x="261" y="252"/>
                        </a:cubicBezTo>
                        <a:cubicBezTo>
                          <a:pt x="198" y="315"/>
                          <a:pt x="198" y="315"/>
                          <a:pt x="198" y="315"/>
                        </a:cubicBezTo>
                        <a:cubicBezTo>
                          <a:pt x="198" y="252"/>
                          <a:pt x="198" y="252"/>
                          <a:pt x="198" y="252"/>
                        </a:cubicBezTo>
                        <a:cubicBezTo>
                          <a:pt x="95" y="252"/>
                          <a:pt x="95" y="252"/>
                          <a:pt x="95" y="252"/>
                        </a:cubicBezTo>
                        <a:cubicBezTo>
                          <a:pt x="90" y="263"/>
                          <a:pt x="83" y="274"/>
                          <a:pt x="75" y="283"/>
                        </a:cubicBezTo>
                        <a:cubicBezTo>
                          <a:pt x="166" y="283"/>
                          <a:pt x="166" y="283"/>
                          <a:pt x="166" y="283"/>
                        </a:cubicBezTo>
                        <a:cubicBezTo>
                          <a:pt x="166" y="370"/>
                          <a:pt x="166" y="370"/>
                          <a:pt x="166" y="370"/>
                        </a:cubicBezTo>
                        <a:cubicBezTo>
                          <a:pt x="166" y="373"/>
                          <a:pt x="168" y="376"/>
                          <a:pt x="172" y="378"/>
                        </a:cubicBezTo>
                        <a:cubicBezTo>
                          <a:pt x="175" y="379"/>
                          <a:pt x="179" y="378"/>
                          <a:pt x="182" y="376"/>
                        </a:cubicBezTo>
                        <a:cubicBezTo>
                          <a:pt x="274" y="283"/>
                          <a:pt x="274" y="283"/>
                          <a:pt x="274" y="283"/>
                        </a:cubicBezTo>
                        <a:cubicBezTo>
                          <a:pt x="346" y="283"/>
                          <a:pt x="346" y="283"/>
                          <a:pt x="346" y="283"/>
                        </a:cubicBezTo>
                        <a:cubicBezTo>
                          <a:pt x="354" y="283"/>
                          <a:pt x="362" y="280"/>
                          <a:pt x="368" y="274"/>
                        </a:cubicBezTo>
                        <a:cubicBezTo>
                          <a:pt x="374" y="268"/>
                          <a:pt x="377" y="260"/>
                          <a:pt x="377" y="252"/>
                        </a:cubicBezTo>
                        <a:cubicBezTo>
                          <a:pt x="377" y="32"/>
                          <a:pt x="377" y="32"/>
                          <a:pt x="377" y="32"/>
                        </a:cubicBezTo>
                        <a:cubicBezTo>
                          <a:pt x="377" y="24"/>
                          <a:pt x="374" y="16"/>
                          <a:pt x="368" y="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ctr" anchorCtr="0" compatLnSpc="0">
                    <a:noAutofit/>
                  </a:bodyPr>
                  <a:lstStyle/>
                  <a:p>
                    <a:pPr lvl="0" algn="ctr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defRPr/>
                    </a:pPr>
                    <a:endParaRPr sz="1600" kern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宋体 CN Heavy" panose="02020900000000000000" pitchFamily="18" charset="-122"/>
                      <a:ea typeface="思源宋体 CN Heavy" panose="02020900000000000000" pitchFamily="18" charset="-122"/>
                      <a:sym typeface="+mn-ea"/>
                    </a:endParaRPr>
                  </a:p>
                </p:txBody>
              </p:sp>
            </p:grpSp>
          </p:grpSp>
          <p:sp>
            <p:nvSpPr>
              <p:cNvPr id="26" name="椭圆 25"/>
              <p:cNvSpPr/>
              <p:nvPr/>
            </p:nvSpPr>
            <p:spPr>
              <a:xfrm>
                <a:off x="7739380" y="4723130"/>
                <a:ext cx="75565" cy="755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9978390" y="4723130"/>
                <a:ext cx="75565" cy="755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653810"/>
            <a:ext cx="6896100" cy="178945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8002" y="3775341"/>
            <a:ext cx="9144001" cy="1502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706524" y="4635792"/>
            <a:ext cx="5894676" cy="4419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“何为科学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？何为科技史？何为科学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编史学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06495" y="3989705"/>
            <a:ext cx="62052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3600" spc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科学编史学的概念与本质</a:t>
            </a:r>
          </a:p>
        </p:txBody>
      </p:sp>
      <p:sp>
        <p:nvSpPr>
          <p:cNvPr id="23" name="等腰三角形 22"/>
          <p:cNvSpPr/>
          <p:nvPr/>
        </p:nvSpPr>
        <p:spPr>
          <a:xfrm rot="512239">
            <a:off x="5668138" y="1090262"/>
            <a:ext cx="396044" cy="34141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24" name="等腰三角形 23"/>
          <p:cNvSpPr/>
          <p:nvPr/>
        </p:nvSpPr>
        <p:spPr>
          <a:xfrm rot="20371609">
            <a:off x="4411324" y="1047012"/>
            <a:ext cx="266490" cy="19627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31" name="等腰三角形 30"/>
          <p:cNvSpPr/>
          <p:nvPr/>
        </p:nvSpPr>
        <p:spPr>
          <a:xfrm rot="20371609">
            <a:off x="3473958" y="603416"/>
            <a:ext cx="266490" cy="19627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8079" y="5638974"/>
            <a:ext cx="2255286" cy="516274"/>
            <a:chOff x="6698079" y="5638974"/>
            <a:chExt cx="2255286" cy="516274"/>
          </a:xfrm>
        </p:grpSpPr>
        <p:sp>
          <p:nvSpPr>
            <p:cNvPr id="55" name="等腰三角形 54"/>
            <p:cNvSpPr/>
            <p:nvPr/>
          </p:nvSpPr>
          <p:spPr>
            <a:xfrm rot="512239">
              <a:off x="6698079" y="5813831"/>
              <a:ext cx="396044" cy="34141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20371609">
              <a:off x="7835024" y="5968001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20371609">
              <a:off x="8755343" y="5638974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10372582" y="6229919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241720" y="1911931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609693" y="5277660"/>
            <a:ext cx="2207080" cy="220708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59810" y="2157730"/>
            <a:ext cx="29432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4800" spc="0" dirty="0">
                <a:solidFill>
                  <a:schemeClr val="bg1"/>
                </a:solidFill>
              </a:rPr>
              <a:t>第一部分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448713" y="347642"/>
            <a:ext cx="4070246" cy="702516"/>
            <a:chOff x="448713" y="347642"/>
            <a:chExt cx="4070246" cy="702516"/>
          </a:xfrm>
        </p:grpSpPr>
        <p:sp>
          <p:nvSpPr>
            <p:cNvPr id="58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60" name="文本占位符 4"/>
            <p:cNvSpPr txBox="1"/>
            <p:nvPr/>
          </p:nvSpPr>
          <p:spPr>
            <a:xfrm>
              <a:off x="1407790" y="421668"/>
              <a:ext cx="3111169" cy="6195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科学及科学编史学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5020" y="1633220"/>
            <a:ext cx="9882421" cy="3923030"/>
            <a:chOff x="1155700" y="2894930"/>
            <a:chExt cx="8236775" cy="3241789"/>
          </a:xfrm>
        </p:grpSpPr>
        <p:cxnSp>
          <p:nvCxnSpPr>
            <p:cNvPr id="7" name="直接连接符 6"/>
            <p:cNvCxnSpPr>
              <a:stCxn id="2" idx="2"/>
            </p:cNvCxnSpPr>
            <p:nvPr/>
          </p:nvCxnSpPr>
          <p:spPr>
            <a:xfrm>
              <a:off x="4356626" y="2894930"/>
              <a:ext cx="0" cy="32417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7"/>
            <p:cNvSpPr/>
            <p:nvPr/>
          </p:nvSpPr>
          <p:spPr>
            <a:xfrm>
              <a:off x="1155700" y="3070630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科学的定义</a:t>
              </a:r>
            </a:p>
          </p:txBody>
        </p:sp>
        <p:sp>
          <p:nvSpPr>
            <p:cNvPr id="63" name="矩形: 圆角 62"/>
            <p:cNvSpPr/>
            <p:nvPr/>
          </p:nvSpPr>
          <p:spPr>
            <a:xfrm>
              <a:off x="1155700" y="4208329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科学编史学的本质</a:t>
              </a:r>
            </a:p>
          </p:txBody>
        </p:sp>
        <p:sp>
          <p:nvSpPr>
            <p:cNvPr id="64" name="矩形: 圆角 63"/>
            <p:cNvSpPr/>
            <p:nvPr/>
          </p:nvSpPr>
          <p:spPr>
            <a:xfrm>
              <a:off x="1155700" y="5258341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科学编史学的特性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611156" y="2961080"/>
              <a:ext cx="4781319" cy="7619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科学是否是一种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文化现象</a:t>
              </a: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？</a:t>
              </a: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如果不是，又应当被作为什么来研究呢？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994275" y="3050540"/>
            <a:ext cx="675132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科学编史学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VS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史学史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科技及科技史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VS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其他领域的历史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994275" y="4406900"/>
            <a:ext cx="675132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史学向度与哲学向度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的结合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科学编史学与科技哲学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448713" y="347642"/>
            <a:ext cx="4070246" cy="702516"/>
            <a:chOff x="448713" y="347642"/>
            <a:chExt cx="4070246" cy="702516"/>
          </a:xfrm>
        </p:grpSpPr>
        <p:sp>
          <p:nvSpPr>
            <p:cNvPr id="58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60" name="文本占位符 4"/>
            <p:cNvSpPr txBox="1"/>
            <p:nvPr/>
          </p:nvSpPr>
          <p:spPr>
            <a:xfrm>
              <a:off x="1407790" y="421668"/>
              <a:ext cx="3111169" cy="6195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编史方式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5020" y="1713230"/>
            <a:ext cx="11193781" cy="3529777"/>
            <a:chOff x="1155700" y="2961046"/>
            <a:chExt cx="9329764" cy="2916825"/>
          </a:xfrm>
        </p:grpSpPr>
        <p:sp>
          <p:nvSpPr>
            <p:cNvPr id="8" name="矩形: 圆角 7"/>
            <p:cNvSpPr/>
            <p:nvPr/>
          </p:nvSpPr>
          <p:spPr>
            <a:xfrm>
              <a:off x="1155700" y="3070630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如何进行编史</a:t>
              </a:r>
            </a:p>
          </p:txBody>
        </p:sp>
        <p:sp>
          <p:nvSpPr>
            <p:cNvPr id="64" name="矩形: 圆角 63"/>
            <p:cNvSpPr/>
            <p:nvPr/>
          </p:nvSpPr>
          <p:spPr>
            <a:xfrm>
              <a:off x="1155700" y="5258341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主观性与客观性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611227" y="2961046"/>
              <a:ext cx="5874237" cy="110560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如何在编史的过程中把握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历史自身的结构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？</a:t>
              </a:r>
            </a:p>
            <a:p>
              <a:pPr indent="45720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事件和时间：何为要素，何为线索？</a:t>
              </a:r>
            </a:p>
            <a:p>
              <a:pPr indent="457200"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不同叙述的差异与公认标准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994275" y="4406900"/>
            <a:ext cx="675132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编史是否可以允许在某种程度上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掺杂个人情感态度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以还原历史的复杂性、丰富性？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994275" y="3133725"/>
            <a:ext cx="7047866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历史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细节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VS 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宏观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要旨</a:t>
            </a:r>
          </a:p>
        </p:txBody>
      </p: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4635467" y="1633220"/>
            <a:ext cx="0" cy="39230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3b333634393133303bcff2d3d2bcfdcdb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9850" y="2302510"/>
            <a:ext cx="292735" cy="292735"/>
          </a:xfrm>
          <a:prstGeom prst="rect">
            <a:avLst/>
          </a:prstGeom>
        </p:spPr>
      </p:pic>
      <p:pic>
        <p:nvPicPr>
          <p:cNvPr id="11" name="图片 10" descr="3b333634393133303bcff2d3d2bcfdcdb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9850" y="2718435"/>
            <a:ext cx="292735" cy="29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448713" y="347642"/>
            <a:ext cx="4070246" cy="702516"/>
            <a:chOff x="448713" y="347642"/>
            <a:chExt cx="4070246" cy="702516"/>
          </a:xfrm>
        </p:grpSpPr>
        <p:sp>
          <p:nvSpPr>
            <p:cNvPr id="58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03</a:t>
              </a:r>
            </a:p>
          </p:txBody>
        </p:sp>
        <p:sp>
          <p:nvSpPr>
            <p:cNvPr id="60" name="文本占位符 4"/>
            <p:cNvSpPr txBox="1"/>
            <p:nvPr/>
          </p:nvSpPr>
          <p:spPr>
            <a:xfrm>
              <a:off x="1407790" y="421668"/>
              <a:ext cx="3111169" cy="6195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编史学学科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5020" y="1713230"/>
            <a:ext cx="11193781" cy="2693482"/>
            <a:chOff x="1155700" y="2961046"/>
            <a:chExt cx="9329764" cy="2225754"/>
          </a:xfrm>
        </p:grpSpPr>
        <p:sp>
          <p:nvSpPr>
            <p:cNvPr id="8" name="矩形: 圆角 7"/>
            <p:cNvSpPr/>
            <p:nvPr/>
          </p:nvSpPr>
          <p:spPr>
            <a:xfrm>
              <a:off x="1155700" y="3070630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编史学与历史学</a:t>
              </a:r>
            </a:p>
          </p:txBody>
        </p:sp>
        <p:sp>
          <p:nvSpPr>
            <p:cNvPr id="64" name="矩形: 圆角 63"/>
            <p:cNvSpPr/>
            <p:nvPr/>
          </p:nvSpPr>
          <p:spPr>
            <a:xfrm>
              <a:off x="1155700" y="4567270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对“编史学”的历史的研究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611227" y="2961046"/>
              <a:ext cx="5874237" cy="7619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编史学是否可以理解为相对于历史学更高层次的概念？</a:t>
              </a:r>
            </a:p>
            <a:p>
              <a:pPr indent="45720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科学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&amp;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科技史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&amp;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科学编史学之间的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维度层次关系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994275" y="3562350"/>
            <a:ext cx="6751320" cy="2168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多种编史学进路的产生是否可以看作是对社会意识改变的反映？如果是，那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编史学本身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是否可以用外史方法来进行研究？</a:t>
            </a:r>
          </a:p>
          <a:p>
            <a:pPr>
              <a:lnSpc>
                <a:spcPct val="150000"/>
              </a:lnSpc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对前代科技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史的研究如何进行历史剖析？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4635467" y="1633220"/>
            <a:ext cx="0" cy="39230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3b333634393133303bcff2d3d2bcfdcdb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9850" y="2302510"/>
            <a:ext cx="292735" cy="29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448713" y="347642"/>
            <a:ext cx="4965700" cy="702516"/>
            <a:chOff x="448713" y="347642"/>
            <a:chExt cx="4965700" cy="702516"/>
          </a:xfrm>
        </p:grpSpPr>
        <p:sp>
          <p:nvSpPr>
            <p:cNvPr id="58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04</a:t>
              </a:r>
            </a:p>
          </p:txBody>
        </p:sp>
        <p:sp>
          <p:nvSpPr>
            <p:cNvPr id="60" name="文本占位符 4"/>
            <p:cNvSpPr txBox="1"/>
            <p:nvPr/>
          </p:nvSpPr>
          <p:spPr>
            <a:xfrm>
              <a:off x="1407563" y="421937"/>
              <a:ext cx="4006850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如何学习科学编史学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5020" y="1713230"/>
            <a:ext cx="11193781" cy="922021"/>
            <a:chOff x="1155700" y="2961046"/>
            <a:chExt cx="9329764" cy="761910"/>
          </a:xfrm>
        </p:grpSpPr>
        <p:sp>
          <p:nvSpPr>
            <p:cNvPr id="8" name="矩形: 圆角 7"/>
            <p:cNvSpPr/>
            <p:nvPr/>
          </p:nvSpPr>
          <p:spPr>
            <a:xfrm>
              <a:off x="1155700" y="3070630"/>
              <a:ext cx="2946396" cy="6195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学习方式与要求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611227" y="2961046"/>
              <a:ext cx="5874237" cy="7619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对学术积累的要求：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达到什么程度的知识积累才适合探讨编史学问题？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979670" y="3185795"/>
            <a:ext cx="6751320" cy="1337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学习顺序：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入门时先学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VS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入门后再学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两种情况或许都有利弊，如何尽量消除各自弊端？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4635467" y="1633220"/>
            <a:ext cx="0" cy="39230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653810"/>
            <a:ext cx="6896100" cy="178945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8002" y="3775341"/>
            <a:ext cx="9144001" cy="1502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706495" y="4635500"/>
            <a:ext cx="6665595" cy="4419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科技史及科学编史学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有何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研究内容、视角、方法？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06495" y="3989705"/>
            <a:ext cx="62052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3600" spc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科学编史学研究热点</a:t>
            </a:r>
          </a:p>
        </p:txBody>
      </p:sp>
      <p:sp>
        <p:nvSpPr>
          <p:cNvPr id="23" name="等腰三角形 22"/>
          <p:cNvSpPr/>
          <p:nvPr/>
        </p:nvSpPr>
        <p:spPr>
          <a:xfrm rot="512239">
            <a:off x="5668138" y="1090262"/>
            <a:ext cx="396044" cy="34141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24" name="等腰三角形 23"/>
          <p:cNvSpPr/>
          <p:nvPr/>
        </p:nvSpPr>
        <p:spPr>
          <a:xfrm rot="20371609">
            <a:off x="4411324" y="1047012"/>
            <a:ext cx="266490" cy="19627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sp>
        <p:nvSpPr>
          <p:cNvPr id="31" name="等腰三角形 30"/>
          <p:cNvSpPr/>
          <p:nvPr/>
        </p:nvSpPr>
        <p:spPr>
          <a:xfrm rot="20371609">
            <a:off x="3473958" y="603416"/>
            <a:ext cx="266490" cy="19627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黑体旧字形 Normal" panose="020B0400000000000000" pitchFamily="34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8079" y="5638974"/>
            <a:ext cx="2255286" cy="516274"/>
            <a:chOff x="6698079" y="5638974"/>
            <a:chExt cx="2255286" cy="516274"/>
          </a:xfrm>
        </p:grpSpPr>
        <p:sp>
          <p:nvSpPr>
            <p:cNvPr id="55" name="等腰三角形 54"/>
            <p:cNvSpPr/>
            <p:nvPr/>
          </p:nvSpPr>
          <p:spPr>
            <a:xfrm rot="512239">
              <a:off x="6698079" y="5813831"/>
              <a:ext cx="396044" cy="341417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20371609">
              <a:off x="7835024" y="5968001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20371609">
              <a:off x="8755343" y="5638974"/>
              <a:ext cx="198022" cy="170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10372582" y="6229919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241720" y="1911931"/>
            <a:ext cx="1384630" cy="138463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609693" y="5277660"/>
            <a:ext cx="2207080" cy="220708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59810" y="2157730"/>
            <a:ext cx="29432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r>
              <a:rPr lang="zh-CN" altLang="en-US" sz="4800" spc="0" dirty="0">
                <a:solidFill>
                  <a:schemeClr val="bg1"/>
                </a:solidFill>
              </a:rPr>
              <a:t>第二部分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48713" y="347642"/>
            <a:ext cx="6105525" cy="702516"/>
            <a:chOff x="448713" y="347642"/>
            <a:chExt cx="6105525" cy="702516"/>
          </a:xfrm>
        </p:grpSpPr>
        <p:sp>
          <p:nvSpPr>
            <p:cNvPr id="24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26" name="文本占位符 4"/>
            <p:cNvSpPr txBox="1"/>
            <p:nvPr/>
          </p:nvSpPr>
          <p:spPr>
            <a:xfrm>
              <a:off x="1407563" y="421937"/>
              <a:ext cx="5146675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跨学科方法、视角的引入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711190" y="1656080"/>
            <a:ext cx="392112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举例：人类学与地方性知识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38233" y="1703100"/>
            <a:ext cx="4420648" cy="4420648"/>
            <a:chOff x="1231267" y="1609443"/>
            <a:chExt cx="4420648" cy="4420648"/>
          </a:xfrm>
        </p:grpSpPr>
        <p:sp>
          <p:nvSpPr>
            <p:cNvPr id="22" name="椭圆 21"/>
            <p:cNvSpPr/>
            <p:nvPr/>
          </p:nvSpPr>
          <p:spPr>
            <a:xfrm>
              <a:off x="1627537" y="2038630"/>
              <a:ext cx="3628109" cy="356227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1231267" y="1609443"/>
              <a:ext cx="4420648" cy="4420648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997710" y="2760345"/>
            <a:ext cx="2795270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历史学、人类学、哲学、文学等学科方法与视角的引入及其创新点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711190" y="2308860"/>
            <a:ext cx="629348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具体理论的应用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711190" y="2965450"/>
            <a:ext cx="6293485" cy="1337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地方性特征：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不同地区和文化背景下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科学方法和实践的多样性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本地区独特的科学与技术的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共生关系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711190" y="4511040"/>
            <a:ext cx="6293485" cy="1337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在研究不同于普世科技标准下的过去时代或地方性知识时，是否存在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最低的作为科学的“标准”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？这些科技史研究与民俗学等视域的差异何在？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48713" y="347642"/>
            <a:ext cx="6105525" cy="702516"/>
            <a:chOff x="448713" y="347642"/>
            <a:chExt cx="6105525" cy="702516"/>
          </a:xfrm>
        </p:grpSpPr>
        <p:sp>
          <p:nvSpPr>
            <p:cNvPr id="24" name="圆角矩形 3"/>
            <p:cNvSpPr/>
            <p:nvPr/>
          </p:nvSpPr>
          <p:spPr>
            <a:xfrm rot="2700000">
              <a:off x="451479" y="347642"/>
              <a:ext cx="702516" cy="7025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C00000"/>
                </a:solidFill>
                <a:latin typeface="思源宋体 CN Heavy" panose="02020900000000000000" pitchFamily="18" charset="-122"/>
                <a:ea typeface="思源黑体旧字形 Normal" panose="020B0400000000000000" pitchFamily="34" charset="-128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48713" y="399268"/>
              <a:ext cx="68453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26" name="文本占位符 4"/>
            <p:cNvSpPr txBox="1"/>
            <p:nvPr/>
          </p:nvSpPr>
          <p:spPr>
            <a:xfrm>
              <a:off x="1407563" y="421937"/>
              <a:ext cx="5146675" cy="6197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zh-CN" altLang="en-US" b="1" dirty="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跨学科方法、视角的引入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908675" y="1790700"/>
            <a:ext cx="392112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其他学生提问案例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38233" y="1703100"/>
            <a:ext cx="4420648" cy="4420648"/>
            <a:chOff x="1231267" y="1609443"/>
            <a:chExt cx="4420648" cy="4420648"/>
          </a:xfrm>
        </p:grpSpPr>
        <p:sp>
          <p:nvSpPr>
            <p:cNvPr id="22" name="椭圆 21"/>
            <p:cNvSpPr/>
            <p:nvPr/>
          </p:nvSpPr>
          <p:spPr>
            <a:xfrm>
              <a:off x="1627537" y="2038630"/>
              <a:ext cx="3628109" cy="356227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1231267" y="1609443"/>
              <a:ext cx="4420648" cy="4420648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45" y="6350"/>
            <a:ext cx="2599055" cy="10001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997710" y="2760345"/>
            <a:ext cx="2795270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历史学、人类学、哲学、文学等学科方法与视角的引入及其创新点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908675" y="2395855"/>
            <a:ext cx="629348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修辞学进路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08675" y="3001010"/>
            <a:ext cx="629348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科学计量法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908675" y="3651250"/>
            <a:ext cx="6293485" cy="506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亚文化研究与地域性科技史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908675" y="4410075"/>
            <a:ext cx="61760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科幻题材创作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908675" y="505079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不同时期人们对于未来科技的设想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SwiaGRpZCI6IjE5MGZiMTlkNzY2ZTFlMGFmZjk1ZDc5OWFhMGZiMmIwIiwidXNlckNvdW50Ijox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1162</Words>
  <Application>Microsoft Office PowerPoint</Application>
  <PresentationFormat>宽屏</PresentationFormat>
  <Paragraphs>166</Paragraphs>
  <Slides>19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思源宋体 CN Heavy</vt:lpstr>
      <vt:lpstr>思源黑体旧字形 Normal</vt:lpstr>
      <vt:lpstr>Open Sans</vt:lpstr>
      <vt:lpstr>微软雅黑</vt:lpstr>
      <vt:lpstr>思源宋体 CN SemiBold</vt:lpstr>
      <vt:lpstr>Arial</vt:lpstr>
      <vt:lpstr>Segoe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12</cp:revision>
  <dcterms:created xsi:type="dcterms:W3CDTF">2022-01-18T07:35:00Z</dcterms:created>
  <dcterms:modified xsi:type="dcterms:W3CDTF">2023-12-19T01:44:30Z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6F46DB4E23344B83ABB9272CC268CF08_11</vt:lpwstr>
  </property>
  <property fmtid="{D5CDD505-2E9C-101B-9397-08002B2CF9AE}" pid="3" name="KSOProductBuildVer">
    <vt:lpwstr>2052-12.1.0.15990</vt:lpwstr>
  </property>
  <property fmtid="{D5CDD505-2E9C-101B-9397-08002B2CF9AE}" pid="4" name="KSOTemplateUUID">
    <vt:lpwstr>v1.0_mb_gQToeqdEp/icTJ4G2SZ2hg==</vt:lpwstr>
  </property>
</Properties>
</file>